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769" r:id="rId4"/>
  </p:sldMasterIdLst>
  <p:notesMasterIdLst>
    <p:notesMasterId r:id="rId34"/>
  </p:notesMasterIdLst>
  <p:sldIdLst>
    <p:sldId id="256" r:id="rId5"/>
    <p:sldId id="365" r:id="rId6"/>
    <p:sldId id="503" r:id="rId7"/>
    <p:sldId id="390" r:id="rId8"/>
    <p:sldId id="588" r:id="rId9"/>
    <p:sldId id="308" r:id="rId10"/>
    <p:sldId id="584" r:id="rId11"/>
    <p:sldId id="585" r:id="rId12"/>
    <p:sldId id="589" r:id="rId13"/>
    <p:sldId id="590" r:id="rId14"/>
    <p:sldId id="592" r:id="rId15"/>
    <p:sldId id="591" r:id="rId16"/>
    <p:sldId id="593" r:id="rId17"/>
    <p:sldId id="594" r:id="rId18"/>
    <p:sldId id="595" r:id="rId19"/>
    <p:sldId id="606" r:id="rId20"/>
    <p:sldId id="596" r:id="rId21"/>
    <p:sldId id="598" r:id="rId22"/>
    <p:sldId id="597" r:id="rId23"/>
    <p:sldId id="607" r:id="rId24"/>
    <p:sldId id="599" r:id="rId25"/>
    <p:sldId id="581" r:id="rId26"/>
    <p:sldId id="583" r:id="rId27"/>
    <p:sldId id="614" r:id="rId28"/>
    <p:sldId id="608" r:id="rId29"/>
    <p:sldId id="613" r:id="rId30"/>
    <p:sldId id="600" r:id="rId31"/>
    <p:sldId id="612" r:id="rId32"/>
    <p:sldId id="5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65"/>
            <p14:sldId id="503"/>
            <p14:sldId id="390"/>
            <p14:sldId id="588"/>
            <p14:sldId id="308"/>
          </p14:sldIdLst>
        </p14:section>
        <p14:section name="STEP 1: Pre-Sort By total-yeses" id="{0F68CD94-5CD5-4C48-AE11-599B669E6F18}">
          <p14:sldIdLst>
            <p14:sldId id="584"/>
            <p14:sldId id="585"/>
            <p14:sldId id="589"/>
            <p14:sldId id="590"/>
          </p14:sldIdLst>
        </p14:section>
        <p14:section name="STEP 2: The Reject Preference" id="{FECA9106-E135-174B-85CC-039DBD750423}">
          <p14:sldIdLst>
            <p14:sldId id="592"/>
            <p14:sldId id="591"/>
            <p14:sldId id="593"/>
          </p14:sldIdLst>
        </p14:section>
        <p14:section name="STEP 3: Limit List Size" id="{4CF0DC82-2C86-A44D-9258-4632E471BF64}">
          <p14:sldIdLst>
            <p14:sldId id="594"/>
            <p14:sldId id="595"/>
            <p14:sldId id="606"/>
          </p14:sldIdLst>
        </p14:section>
        <p14:section name="STEP 4: Break Ties Randomly" id="{49EC4E7D-0FD7-DC44-A46D-791316016BBB}">
          <p14:sldIdLst>
            <p14:sldId id="596"/>
            <p14:sldId id="598"/>
            <p14:sldId id="597"/>
            <p14:sldId id="607"/>
            <p14:sldId id="599"/>
          </p14:sldIdLst>
        </p14:section>
        <p14:section name="The soar init Command" id="{662D58DC-C5A9-244F-BCFA-ACC4A1E984A7}">
          <p14:sldIdLst>
            <p14:sldId id="581"/>
            <p14:sldId id="583"/>
            <p14:sldId id="614"/>
            <p14:sldId id="608"/>
            <p14:sldId id="613"/>
          </p14:sldIdLst>
        </p14:section>
        <p14:section name="Conclusion" id="{EB72B856-35E7-894A-A1B2-5DB67D643B75}">
          <p14:sldIdLst>
            <p14:sldId id="600"/>
            <p14:sldId id="612"/>
            <p14:sldId id="5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E8E8E8"/>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6"/>
    <p:restoredTop sz="94696"/>
  </p:normalViewPr>
  <p:slideViewPr>
    <p:cSldViewPr snapToGrid="0">
      <p:cViewPr varScale="1">
        <p:scale>
          <a:sx n="81" d="100"/>
          <a:sy n="81" d="100"/>
        </p:scale>
        <p:origin x="58"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0" d="100"/>
          <a:sy n="110" d="100"/>
        </p:scale>
        <p:origin x="4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9989B7-BB78-0E41-84E2-D4B67D6A5F93}" type="slidenum">
              <a:rPr lang="en-US" smtClean="0"/>
              <a:t>3</a:t>
            </a:fld>
            <a:endParaRPr lang="en-US"/>
          </a:p>
        </p:txBody>
      </p:sp>
    </p:spTree>
    <p:extLst>
      <p:ext uri="{BB962C8B-B14F-4D97-AF65-F5344CB8AC3E}">
        <p14:creationId xmlns:p14="http://schemas.microsoft.com/office/powerpoint/2010/main" val="209808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0AD89-9B86-F60F-3741-D1A4DEDB4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289B-B234-B71F-3246-F58D588F4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8CFBD-B695-98E0-A778-B54416F3DC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0F4728-ADCC-1A98-865E-46F6BDC1EA48}"/>
              </a:ext>
            </a:extLst>
          </p:cNvPr>
          <p:cNvSpPr>
            <a:spLocks noGrp="1"/>
          </p:cNvSpPr>
          <p:nvPr>
            <p:ph type="sldNum" sz="quarter" idx="5"/>
          </p:nvPr>
        </p:nvSpPr>
        <p:spPr/>
        <p:txBody>
          <a:bodyPr/>
          <a:lstStyle/>
          <a:p>
            <a:fld id="{9E9989B7-BB78-0E41-84E2-D4B67D6A5F93}" type="slidenum">
              <a:rPr lang="en-US" smtClean="0"/>
              <a:t>18</a:t>
            </a:fld>
            <a:endParaRPr lang="en-US"/>
          </a:p>
        </p:txBody>
      </p:sp>
    </p:spTree>
    <p:extLst>
      <p:ext uri="{BB962C8B-B14F-4D97-AF65-F5344CB8AC3E}">
        <p14:creationId xmlns:p14="http://schemas.microsoft.com/office/powerpoint/2010/main" val="211700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9989B7-BB78-0E41-84E2-D4B67D6A5F93}" type="slidenum">
              <a:rPr lang="en-US" smtClean="0"/>
              <a:t>23</a:t>
            </a:fld>
            <a:endParaRPr lang="en-US"/>
          </a:p>
        </p:txBody>
      </p:sp>
    </p:spTree>
    <p:extLst>
      <p:ext uri="{BB962C8B-B14F-4D97-AF65-F5344CB8AC3E}">
        <p14:creationId xmlns:p14="http://schemas.microsoft.com/office/powerpoint/2010/main" val="2126251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9457855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8448309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537707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6841841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075612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44234470"/>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0535572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2506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5683018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2182248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8098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550352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305742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0569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8000626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3334608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4170652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560542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80063562"/>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263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256528875"/>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79664471"/>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40991721"/>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33414091"/>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43250429"/>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36926521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411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5853687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5014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4045377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346536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5611344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100617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1728994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02021066"/>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0695579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1008047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804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5414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8553321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882832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4536790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728138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4808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17278312"/>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97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445894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276553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5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749941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1428401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883749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20797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551834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998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299609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125177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72562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586892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28194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4806796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031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23928600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64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694594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777133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15289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5429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61734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643005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1828231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5674502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31703278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6775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020433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5200131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67584028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09272149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180919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29086146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8054026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3783934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781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661297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763478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7301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6723681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98947425"/>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533703623"/>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39211840"/>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99423215"/>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9147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09545965"/>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3299801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9692450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40477454"/>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53580949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5239559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4683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17902072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86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467396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14755156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0756848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1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869743"/>
          </a:xfrm>
        </p:spPr>
        <p:txBody>
          <a:bodyPr anchor="t"/>
          <a:lstStyle/>
          <a:p>
            <a:r>
              <a:rPr lang="en-US" dirty="0"/>
              <a:t>Project 09: </a:t>
            </a:r>
            <a:br>
              <a:rPr lang="en-US" dirty="0"/>
            </a:br>
            <a:r>
              <a:rPr lang="en-US" dirty="0"/>
              <a:t>Combining Preferences</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19CF-ADAF-596D-5C30-0FACF3BBA13E}"/>
              </a:ext>
            </a:extLst>
          </p:cNvPr>
          <p:cNvSpPr>
            <a:spLocks noGrp="1"/>
          </p:cNvSpPr>
          <p:nvPr>
            <p:ph type="title"/>
          </p:nvPr>
        </p:nvSpPr>
        <p:spPr/>
        <p:txBody>
          <a:bodyPr/>
          <a:lstStyle/>
          <a:p>
            <a:r>
              <a:rPr lang="en-US" dirty="0"/>
              <a:t>STEP 1: Let’s Write Some Code!</a:t>
            </a:r>
          </a:p>
        </p:txBody>
      </p:sp>
      <p:sp>
        <p:nvSpPr>
          <p:cNvPr id="3" name="Content Placeholder 2">
            <a:extLst>
              <a:ext uri="{FF2B5EF4-FFF2-40B4-BE49-F238E27FC236}">
                <a16:creationId xmlns:a16="http://schemas.microsoft.com/office/drawing/2014/main" id="{773824BA-FD49-FA82-3797-CD4763EDE2E5}"/>
              </a:ext>
            </a:extLst>
          </p:cNvPr>
          <p:cNvSpPr>
            <a:spLocks noGrp="1"/>
          </p:cNvSpPr>
          <p:nvPr>
            <p:ph idx="1"/>
          </p:nvPr>
        </p:nvSpPr>
        <p:spPr>
          <a:xfrm>
            <a:off x="731520" y="1557210"/>
            <a:ext cx="6245352" cy="4230942"/>
          </a:xfrm>
        </p:spPr>
        <p:txBody>
          <a:bodyPr>
            <a:normAutofit/>
          </a:bodyPr>
          <a:lstStyle/>
          <a:p>
            <a:pPr marL="342900" indent="-342900">
              <a:buFont typeface="+mj-lt"/>
              <a:buAutoNum type="arabicPeriod"/>
            </a:pPr>
            <a:r>
              <a:rPr lang="en-US" dirty="0"/>
              <a:t>Open </a:t>
            </a:r>
            <a:r>
              <a:rPr lang="en-US" dirty="0" err="1">
                <a:latin typeface="Consolas" panose="020B0609020204030204" pitchFamily="49" charset="0"/>
                <a:ea typeface="Menlo" panose="020B0609030804020204" pitchFamily="49" charset="0"/>
                <a:cs typeface="Menlo" panose="020B0609030804020204" pitchFamily="49" charset="0"/>
              </a:rPr>
              <a:t>suppliersort_main.soar</a:t>
            </a:r>
            <a:r>
              <a:rPr lang="en-US" dirty="0"/>
              <a:t>.</a:t>
            </a:r>
          </a:p>
          <a:p>
            <a:pPr marL="342900" indent="-342900">
              <a:buFont typeface="+mj-lt"/>
              <a:buAutoNum type="arabicPeriod"/>
            </a:pPr>
            <a:r>
              <a:rPr lang="en-US" dirty="0"/>
              <a:t>Find the comment instructions for STEP 1.</a:t>
            </a:r>
          </a:p>
          <a:p>
            <a:pPr marL="342900" indent="-342900">
              <a:buFont typeface="+mj-lt"/>
              <a:buAutoNum type="arabicPeriod"/>
            </a:pPr>
            <a:r>
              <a:rPr lang="en-US" dirty="0"/>
              <a:t>Write a preference rule that that prefers one (</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t>) operator over another if it has a higher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value.</a:t>
            </a:r>
          </a:p>
          <a:p>
            <a:pPr marL="571500" lvl="1" indent="-342900"/>
            <a:r>
              <a:rPr lang="en-US" dirty="0"/>
              <a:t>Recall that to test for a </a:t>
            </a:r>
            <a:r>
              <a:rPr lang="en-US" i="1" dirty="0"/>
              <a:t>proposed</a:t>
            </a:r>
            <a:r>
              <a:rPr lang="en-US" dirty="0"/>
              <a:t> operator, test for: </a:t>
            </a:r>
            <a:r>
              <a:rPr lang="en-US" dirty="0">
                <a:latin typeface="Consolas" panose="020B0609020204030204" pitchFamily="49" charset="0"/>
                <a:ea typeface="Menlo" panose="020B0609030804020204" pitchFamily="49" charset="0"/>
                <a:cs typeface="Menlo" panose="020B0609030804020204" pitchFamily="49" charset="0"/>
              </a:rPr>
              <a:t>(state &lt;s&gt; ^operator &lt;o1&gt; </a:t>
            </a:r>
            <a:r>
              <a:rPr lang="en-US" b="1" dirty="0">
                <a:latin typeface="Consolas" panose="020B0609020204030204" pitchFamily="49" charset="0"/>
                <a:ea typeface="Menlo" panose="020B0609030804020204" pitchFamily="49" charset="0"/>
                <a:cs typeface="Menlo" panose="020B0609030804020204" pitchFamily="49" charset="0"/>
              </a:rPr>
              <a:t>+ )</a:t>
            </a:r>
            <a:endParaRPr lang="en-US" dirty="0"/>
          </a:p>
          <a:p>
            <a:pPr marL="571500" lvl="1" indent="-342900"/>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is then under the operator:</a:t>
            </a:r>
            <a:br>
              <a:rPr lang="en-US" dirty="0"/>
            </a:br>
            <a:r>
              <a:rPr lang="en-US" dirty="0">
                <a:latin typeface="Consolas" panose="020B0609020204030204" pitchFamily="49" charset="0"/>
                <a:ea typeface="Menlo" panose="020B0609030804020204" pitchFamily="49" charset="0"/>
                <a:cs typeface="Menlo" panose="020B0609030804020204" pitchFamily="49" charset="0"/>
              </a:rPr>
              <a:t>(&lt;o1&gt; ^</a:t>
            </a:r>
            <a:r>
              <a:rPr lang="en-US" dirty="0" err="1">
                <a:latin typeface="Consolas" panose="020B0609020204030204" pitchFamily="49" charset="0"/>
                <a:ea typeface="Menlo" panose="020B0609030804020204" pitchFamily="49" charset="0"/>
                <a:cs typeface="Menlo" panose="020B0609030804020204" pitchFamily="49" charset="0"/>
              </a:rPr>
              <a:t>supplier.total</a:t>
            </a:r>
            <a:r>
              <a:rPr lang="en-US" dirty="0">
                <a:latin typeface="Consolas" panose="020B0609020204030204" pitchFamily="49" charset="0"/>
                <a:ea typeface="Menlo" panose="020B0609030804020204" pitchFamily="49" charset="0"/>
                <a:cs typeface="Menlo" panose="020B0609030804020204" pitchFamily="49" charset="0"/>
              </a:rPr>
              <a:t>-sats &lt;y1&gt;)</a:t>
            </a:r>
          </a:p>
          <a:p>
            <a:pPr marL="571500" lvl="1" indent="-342900"/>
            <a:r>
              <a:rPr lang="en-US" dirty="0"/>
              <a:t>Don’t forget to add a (</a:t>
            </a:r>
            <a:r>
              <a:rPr lang="en-US" dirty="0">
                <a:latin typeface="Consolas" panose="020B0609020204030204" pitchFamily="49" charset="0"/>
                <a:ea typeface="Menlo" panose="020B0609030804020204" pitchFamily="49" charset="0"/>
                <a:cs typeface="Menlo" panose="020B0609030804020204" pitchFamily="49" charset="0"/>
              </a:rPr>
              <a:t>write </a:t>
            </a:r>
            <a:r>
              <a:rPr lang="en-US" dirty="0"/>
              <a:t>…) statement so you </a:t>
            </a:r>
            <a:br>
              <a:rPr lang="en-US" dirty="0"/>
            </a:br>
            <a:r>
              <a:rPr lang="en-US" dirty="0"/>
              <a:t>can quickly see what preferences your rule makes.</a:t>
            </a:r>
          </a:p>
          <a:p>
            <a:pPr marL="342900" indent="-342900">
              <a:buFont typeface="+mj-lt"/>
              <a:buAutoNum type="arabicPeriod"/>
            </a:pPr>
            <a:r>
              <a:rPr lang="en-US" dirty="0"/>
              <a:t>Test your code by running for at least 2 steps.</a:t>
            </a:r>
          </a:p>
          <a:p>
            <a:pPr marL="571500" lvl="1" indent="-342900"/>
            <a:r>
              <a:rPr lang="en-US" dirty="0"/>
              <a:t>You should see the following preferences created </a:t>
            </a:r>
            <a:r>
              <a:rPr lang="en-US" dirty="0">
                <a:sym typeface="Wingdings" pitchFamily="2" charset="2"/>
              </a:rPr>
              <a:t></a:t>
            </a:r>
            <a:endParaRPr lang="en-US" dirty="0"/>
          </a:p>
        </p:txBody>
      </p:sp>
      <p:sp>
        <p:nvSpPr>
          <p:cNvPr id="4" name="Rectangle 3">
            <a:extLst>
              <a:ext uri="{FF2B5EF4-FFF2-40B4-BE49-F238E27FC236}">
                <a16:creationId xmlns:a16="http://schemas.microsoft.com/office/drawing/2014/main" id="{C31C8C2B-0F3E-F303-5639-BF81747A9F46}"/>
              </a:ext>
            </a:extLst>
          </p:cNvPr>
          <p:cNvSpPr/>
          <p:nvPr/>
        </p:nvSpPr>
        <p:spPr bwMode="gray">
          <a:xfrm>
            <a:off x="3854196" y="3429283"/>
            <a:ext cx="925194" cy="304699"/>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pic>
        <p:nvPicPr>
          <p:cNvPr id="5" name="Picture 4">
            <a:extLst>
              <a:ext uri="{FF2B5EF4-FFF2-40B4-BE49-F238E27FC236}">
                <a16:creationId xmlns:a16="http://schemas.microsoft.com/office/drawing/2014/main" id="{7EF72E99-88E7-3A82-3FAC-189553FAE62B}"/>
              </a:ext>
            </a:extLst>
          </p:cNvPr>
          <p:cNvPicPr>
            <a:picLocks noChangeAspect="1"/>
          </p:cNvPicPr>
          <p:nvPr/>
        </p:nvPicPr>
        <p:blipFill>
          <a:blip r:embed="rId2"/>
          <a:srcRect/>
          <a:stretch/>
        </p:blipFill>
        <p:spPr>
          <a:xfrm>
            <a:off x="7046988" y="2892552"/>
            <a:ext cx="4495267" cy="2895600"/>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471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120-2FF6-4D1E-B559-92661B448E86}"/>
              </a:ext>
            </a:extLst>
          </p:cNvPr>
          <p:cNvSpPr>
            <a:spLocks noGrp="1"/>
          </p:cNvSpPr>
          <p:nvPr>
            <p:ph type="title"/>
          </p:nvPr>
        </p:nvSpPr>
        <p:spPr/>
        <p:txBody>
          <a:bodyPr/>
          <a:lstStyle/>
          <a:p>
            <a:r>
              <a:rPr lang="en-US" dirty="0"/>
              <a:t>STEP 2: Using the </a:t>
            </a:r>
            <a:br>
              <a:rPr lang="en-US" dirty="0"/>
            </a:br>
            <a:r>
              <a:rPr lang="en-US" dirty="0"/>
              <a:t>Reject Preference</a:t>
            </a:r>
          </a:p>
        </p:txBody>
      </p:sp>
      <p:sp>
        <p:nvSpPr>
          <p:cNvPr id="3" name="Text Placeholder 2">
            <a:extLst>
              <a:ext uri="{FF2B5EF4-FFF2-40B4-BE49-F238E27FC236}">
                <a16:creationId xmlns:a16="http://schemas.microsoft.com/office/drawing/2014/main" id="{49E62E8B-A76F-774C-01B8-76A26D498C0A}"/>
              </a:ext>
            </a:extLst>
          </p:cNvPr>
          <p:cNvSpPr>
            <a:spLocks noGrp="1"/>
          </p:cNvSpPr>
          <p:nvPr>
            <p:ph type="body" idx="1"/>
          </p:nvPr>
        </p:nvSpPr>
        <p:spPr/>
        <p:txBody>
          <a:bodyPr/>
          <a:lstStyle/>
          <a:p>
            <a:r>
              <a:rPr lang="en-US" dirty="0"/>
              <a:t>Filtering Out Invalid Suppliers</a:t>
            </a:r>
          </a:p>
        </p:txBody>
      </p:sp>
    </p:spTree>
    <p:extLst>
      <p:ext uri="{BB962C8B-B14F-4D97-AF65-F5344CB8AC3E}">
        <p14:creationId xmlns:p14="http://schemas.microsoft.com/office/powerpoint/2010/main" val="66783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BFE5-0F3C-9EBB-8768-58495ABE3F41}"/>
              </a:ext>
            </a:extLst>
          </p:cNvPr>
          <p:cNvSpPr>
            <a:spLocks noGrp="1"/>
          </p:cNvSpPr>
          <p:nvPr>
            <p:ph type="title"/>
          </p:nvPr>
        </p:nvSpPr>
        <p:spPr/>
        <p:txBody>
          <a:bodyPr/>
          <a:lstStyle/>
          <a:p>
            <a:r>
              <a:rPr lang="en-US" dirty="0"/>
              <a:t>The Reject Preference</a:t>
            </a:r>
          </a:p>
        </p:txBody>
      </p:sp>
      <p:sp>
        <p:nvSpPr>
          <p:cNvPr id="3" name="Content Placeholder 2">
            <a:extLst>
              <a:ext uri="{FF2B5EF4-FFF2-40B4-BE49-F238E27FC236}">
                <a16:creationId xmlns:a16="http://schemas.microsoft.com/office/drawing/2014/main" id="{38A4B3D9-431A-B154-F918-161154B3B251}"/>
              </a:ext>
            </a:extLst>
          </p:cNvPr>
          <p:cNvSpPr>
            <a:spLocks noGrp="1"/>
          </p:cNvSpPr>
          <p:nvPr>
            <p:ph idx="1"/>
          </p:nvPr>
        </p:nvSpPr>
        <p:spPr>
          <a:xfrm>
            <a:off x="1524000" y="1410647"/>
            <a:ext cx="9144000" cy="1058233"/>
          </a:xfrm>
        </p:spPr>
        <p:txBody>
          <a:bodyPr>
            <a:normAutofit/>
          </a:bodyPr>
          <a:lstStyle/>
          <a:p>
            <a:r>
              <a:rPr lang="en-US" dirty="0"/>
              <a:t>The </a:t>
            </a:r>
            <a:r>
              <a:rPr lang="en-US" b="1" dirty="0">
                <a:latin typeface="Consolas" panose="020B0609020204030204" pitchFamily="49" charset="0"/>
                <a:ea typeface="Menlo" panose="020B0609030804020204" pitchFamily="49" charset="0"/>
                <a:cs typeface="Menlo" panose="020B0609030804020204" pitchFamily="49" charset="0"/>
              </a:rPr>
              <a:t>Reject</a:t>
            </a:r>
            <a:r>
              <a:rPr lang="en-US" b="1" dirty="0"/>
              <a:t> (“</a:t>
            </a:r>
            <a:r>
              <a:rPr lang="en-US" b="1" dirty="0">
                <a:latin typeface="Consolas" panose="020B0609020204030204" pitchFamily="49" charset="0"/>
                <a:ea typeface="Menlo" panose="020B0609030804020204" pitchFamily="49" charset="0"/>
                <a:cs typeface="Menlo" panose="020B0609030804020204" pitchFamily="49" charset="0"/>
              </a:rPr>
              <a:t>–</a:t>
            </a:r>
            <a:r>
              <a:rPr lang="en-US" b="1" dirty="0"/>
              <a:t>”) </a:t>
            </a:r>
            <a:r>
              <a:rPr lang="en-US" dirty="0"/>
              <a:t>preference is one of the unary preferences we saw in Lesson 03.</a:t>
            </a:r>
          </a:p>
          <a:p>
            <a:pPr marL="285750" indent="-285750">
              <a:buFont typeface="Arial" panose="020B0604020202020204" pitchFamily="34" charset="0"/>
              <a:buChar char="•"/>
            </a:pPr>
            <a:r>
              <a:rPr lang="en-US" dirty="0"/>
              <a:t>A Soar agent will never select an operator that has the </a:t>
            </a:r>
            <a:r>
              <a:rPr lang="en-US" dirty="0">
                <a:latin typeface="Consolas" panose="020B0609020204030204" pitchFamily="49" charset="0"/>
                <a:ea typeface="Menlo" panose="020B0609030804020204" pitchFamily="49" charset="0"/>
                <a:cs typeface="Menlo" panose="020B0609030804020204" pitchFamily="49" charset="0"/>
              </a:rPr>
              <a:t>Reject</a:t>
            </a:r>
            <a:r>
              <a:rPr lang="en-US" dirty="0"/>
              <a:t> preference,</a:t>
            </a:r>
          </a:p>
          <a:p>
            <a:pPr marL="285750" indent="-285750">
              <a:buFont typeface="Arial" panose="020B0604020202020204" pitchFamily="34" charset="0"/>
              <a:buChar char="•"/>
            </a:pPr>
            <a:r>
              <a:rPr lang="en-US" dirty="0"/>
              <a:t>Even if it has other preferences like Best (“</a:t>
            </a:r>
            <a:r>
              <a:rPr lang="en-US" dirty="0">
                <a:latin typeface="Consolas" panose="020B0609020204030204" pitchFamily="49" charset="0"/>
                <a:ea typeface="Menlo" panose="020B0609030804020204" pitchFamily="49" charset="0"/>
                <a:cs typeface="Menlo" panose="020B0609030804020204" pitchFamily="49" charset="0"/>
              </a:rPr>
              <a:t>&gt;</a:t>
            </a:r>
            <a:r>
              <a:rPr lang="en-US" dirty="0"/>
              <a:t>”) or Require (“</a:t>
            </a:r>
            <a:r>
              <a:rPr lang="en-US" dirty="0">
                <a:latin typeface="Consolas" panose="020B0609020204030204" pitchFamily="49" charset="0"/>
                <a:ea typeface="Menlo" panose="020B0609030804020204" pitchFamily="49" charset="0"/>
                <a:cs typeface="Menlo" panose="020B0609030804020204" pitchFamily="49" charset="0"/>
              </a:rPr>
              <a:t>!</a:t>
            </a:r>
            <a:r>
              <a:rPr lang="en-US" dirty="0"/>
              <a:t>”).</a:t>
            </a:r>
          </a:p>
          <a:p>
            <a:endParaRPr lang="en-US" dirty="0"/>
          </a:p>
        </p:txBody>
      </p:sp>
      <p:sp>
        <p:nvSpPr>
          <p:cNvPr id="4" name="Rectangle 3">
            <a:extLst>
              <a:ext uri="{FF2B5EF4-FFF2-40B4-BE49-F238E27FC236}">
                <a16:creationId xmlns:a16="http://schemas.microsoft.com/office/drawing/2014/main" id="{8F6240A1-1FA1-3313-E5B3-C78E9F2668B1}"/>
              </a:ext>
            </a:extLst>
          </p:cNvPr>
          <p:cNvSpPr/>
          <p:nvPr/>
        </p:nvSpPr>
        <p:spPr bwMode="gray">
          <a:xfrm>
            <a:off x="2395727" y="4951421"/>
            <a:ext cx="7400544" cy="1049888"/>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The difference between </a:t>
            </a:r>
            <a:r>
              <a:rPr lang="en-US" b="1" i="1" dirty="0">
                <a:solidFill>
                  <a:schemeClr val="accent6"/>
                </a:solidFill>
                <a:latin typeface="Consolas" panose="020B0609020204030204" pitchFamily="49" charset="0"/>
                <a:ea typeface="Menlo" panose="020B0609030804020204" pitchFamily="49" charset="0"/>
                <a:cs typeface="Menlo" panose="020B0609030804020204" pitchFamily="49" charset="0"/>
              </a:rPr>
              <a:t>Reject</a:t>
            </a:r>
            <a:r>
              <a:rPr lang="en-US" b="1" i="1" dirty="0">
                <a:solidFill>
                  <a:schemeClr val="accent6"/>
                </a:solidFill>
                <a:latin typeface="+mj-lt"/>
                <a:ea typeface="Menlo" panose="020B0609030804020204" pitchFamily="49" charset="0"/>
                <a:cs typeface="Menlo" panose="020B0609030804020204" pitchFamily="49" charset="0"/>
              </a:rPr>
              <a:t> (“</a:t>
            </a:r>
            <a:r>
              <a:rPr lang="en-US" b="1" i="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b="1" i="1" dirty="0">
                <a:solidFill>
                  <a:schemeClr val="accent6"/>
                </a:solidFill>
                <a:latin typeface="+mj-lt"/>
                <a:ea typeface="Menlo" panose="020B0609030804020204" pitchFamily="49" charset="0"/>
                <a:cs typeface="Menlo" panose="020B0609030804020204" pitchFamily="49" charset="0"/>
              </a:rPr>
              <a:t>”) and </a:t>
            </a:r>
            <a:r>
              <a:rPr lang="en-US" b="1" i="1" dirty="0">
                <a:solidFill>
                  <a:schemeClr val="accent6"/>
                </a:solidFill>
                <a:latin typeface="Consolas" panose="020B0609020204030204" pitchFamily="49" charset="0"/>
                <a:ea typeface="Menlo" panose="020B0609030804020204" pitchFamily="49" charset="0"/>
                <a:cs typeface="Menlo" panose="020B0609030804020204" pitchFamily="49" charset="0"/>
              </a:rPr>
              <a:t>Prohibit</a:t>
            </a:r>
            <a:r>
              <a:rPr lang="en-US" b="1" i="1" dirty="0">
                <a:solidFill>
                  <a:schemeClr val="accent6"/>
                </a:solidFill>
                <a:latin typeface="+mj-lt"/>
                <a:ea typeface="Menlo" panose="020B0609030804020204" pitchFamily="49" charset="0"/>
                <a:cs typeface="Menlo" panose="020B0609030804020204" pitchFamily="49" charset="0"/>
              </a:rPr>
              <a:t> (“</a:t>
            </a:r>
            <a:r>
              <a:rPr lang="en-US" b="1" i="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b="1" i="1" dirty="0">
                <a:solidFill>
                  <a:schemeClr val="accent6"/>
                </a:solidFill>
                <a:latin typeface="+mj-lt"/>
                <a:ea typeface="Menlo" panose="020B0609030804020204" pitchFamily="49" charset="0"/>
                <a:cs typeface="Menlo" panose="020B0609030804020204" pitchFamily="49" charset="0"/>
              </a:rPr>
              <a:t>”) has to do with Soar’s “Chunking” learning algorithm, which is beyond the scope of this course.</a:t>
            </a:r>
          </a:p>
        </p:txBody>
      </p:sp>
      <p:sp>
        <p:nvSpPr>
          <p:cNvPr id="5" name="TextBox 4">
            <a:extLst>
              <a:ext uri="{FF2B5EF4-FFF2-40B4-BE49-F238E27FC236}">
                <a16:creationId xmlns:a16="http://schemas.microsoft.com/office/drawing/2014/main" id="{EE914A6A-7A3D-B4F1-0CC6-A048C3223403}"/>
              </a:ext>
            </a:extLst>
          </p:cNvPr>
          <p:cNvSpPr txBox="1"/>
          <p:nvPr/>
        </p:nvSpPr>
        <p:spPr bwMode="gray">
          <a:xfrm>
            <a:off x="1981892" y="2763417"/>
            <a:ext cx="8228215" cy="1893467"/>
          </a:xfrm>
          <a:prstGeom prst="rect">
            <a:avLst/>
          </a:prstGeom>
          <a:solidFill>
            <a:schemeClr val="bg1"/>
          </a:solidFill>
          <a:ln>
            <a:noFill/>
          </a:ln>
        </p:spPr>
        <p:txBody>
          <a:bodyPr vert="horz" wrap="none" lIns="0" tIns="0" rIns="0" bIns="0" rtlCol="0">
            <a:normAutofit lnSpcReduction="10000"/>
          </a:bodyPr>
          <a:lstStyle/>
          <a:p>
            <a:pPr algn="l">
              <a:spcBef>
                <a:spcPts val="600"/>
              </a:spcBef>
            </a:pPr>
            <a:r>
              <a:rPr lang="en-US" dirty="0" err="1">
                <a:latin typeface="Consolas" panose="020B0609020204030204" pitchFamily="49" charset="0"/>
                <a:ea typeface="Menlo" panose="020B0609030804020204" pitchFamily="49" charset="0"/>
                <a:cs typeface="Menlo" panose="020B0609030804020204" pitchFamily="49" charset="0"/>
              </a:rPr>
              <a:t>sp</a:t>
            </a:r>
            <a:r>
              <a:rPr lang="en-US" dirty="0">
                <a:latin typeface="Consolas" panose="020B0609020204030204" pitchFamily="49" charset="0"/>
                <a:ea typeface="Menlo" panose="020B0609030804020204" pitchFamily="49" charset="0"/>
                <a:cs typeface="Menlo" panose="020B0609030804020204" pitchFamily="49" charset="0"/>
              </a:rPr>
              <a:t> {prefer*my-operator*reject*completed</a:t>
            </a:r>
          </a:p>
          <a:p>
            <a:pPr algn="l">
              <a:spcBef>
                <a:spcPts val="600"/>
              </a:spcBef>
            </a:pPr>
            <a:r>
              <a:rPr lang="en-US" dirty="0">
                <a:latin typeface="Consolas" panose="020B0609020204030204" pitchFamily="49" charset="0"/>
                <a:ea typeface="Menlo" panose="020B0609030804020204" pitchFamily="49" charset="0"/>
                <a:cs typeface="Menlo" panose="020B0609030804020204" pitchFamily="49" charset="0"/>
              </a:rPr>
              <a:t>    (state &lt;s&gt; ^operator &lt;o1&gt; +</a:t>
            </a:r>
          </a:p>
          <a:p>
            <a:pPr algn="l">
              <a:spcBef>
                <a:spcPts val="600"/>
              </a:spcBef>
            </a:pPr>
            <a:r>
              <a:rPr lang="en-US" dirty="0">
                <a:latin typeface="Consolas" panose="020B0609020204030204" pitchFamily="49" charset="0"/>
                <a:ea typeface="Menlo" panose="020B0609030804020204" pitchFamily="49" charset="0"/>
                <a:cs typeface="Menlo" panose="020B0609030804020204" pitchFamily="49" charset="0"/>
              </a:rPr>
              <a:t>               ^work-completed &lt;w&gt;)</a:t>
            </a:r>
          </a:p>
          <a:p>
            <a:pPr algn="l">
              <a:spcBef>
                <a:spcPts val="600"/>
              </a:spcBef>
            </a:pPr>
            <a:r>
              <a:rPr lang="en-US" dirty="0">
                <a:latin typeface="Consolas" panose="020B0609020204030204" pitchFamily="49" charset="0"/>
                <a:ea typeface="Menlo" panose="020B0609030804020204" pitchFamily="49" charset="0"/>
                <a:cs typeface="Menlo" panose="020B0609030804020204" pitchFamily="49" charset="0"/>
              </a:rPr>
              <a:t>    (&lt;o1&gt; ^work &lt;w&gt;)</a:t>
            </a:r>
          </a:p>
          <a:p>
            <a:pPr algn="l">
              <a:spcBef>
                <a:spcPts val="600"/>
              </a:spcBef>
            </a:pPr>
            <a:r>
              <a:rPr lang="en-US" dirty="0">
                <a:latin typeface="Consolas" panose="020B0609020204030204" pitchFamily="49" charset="0"/>
                <a:ea typeface="Menlo" panose="020B0609030804020204" pitchFamily="49" charset="0"/>
                <a:cs typeface="Menlo" panose="020B0609030804020204" pitchFamily="49" charset="0"/>
              </a:rPr>
              <a:t>    --&gt;</a:t>
            </a:r>
          </a:p>
          <a:p>
            <a:pPr algn="l">
              <a:spcBef>
                <a:spcPts val="600"/>
              </a:spcBef>
            </a:pPr>
            <a:r>
              <a:rPr lang="en-US" dirty="0">
                <a:latin typeface="Consolas" panose="020B0609020204030204" pitchFamily="49" charset="0"/>
                <a:ea typeface="Menlo" panose="020B0609030804020204" pitchFamily="49" charset="0"/>
                <a:cs typeface="Menlo" panose="020B0609030804020204" pitchFamily="49" charset="0"/>
              </a:rPr>
              <a:t>    (&lt;s&gt; </a:t>
            </a:r>
            <a:r>
              <a:rPr lang="en-US" b="1" dirty="0">
                <a:latin typeface="Consolas" panose="020B0609020204030204" pitchFamily="49" charset="0"/>
                <a:ea typeface="Menlo" panose="020B0609030804020204" pitchFamily="49" charset="0"/>
                <a:cs typeface="Menlo" panose="020B0609030804020204" pitchFamily="49" charset="0"/>
              </a:rPr>
              <a:t>^operator &lt;o1&gt; -</a:t>
            </a:r>
            <a:r>
              <a:rPr lang="en-US" dirty="0">
                <a:latin typeface="Consolas" panose="020B060902020403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194803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ED0D-6A86-EF9C-8841-72431E7AE16D}"/>
              </a:ext>
            </a:extLst>
          </p:cNvPr>
          <p:cNvSpPr>
            <a:spLocks noGrp="1"/>
          </p:cNvSpPr>
          <p:nvPr>
            <p:ph type="title"/>
          </p:nvPr>
        </p:nvSpPr>
        <p:spPr/>
        <p:txBody>
          <a:bodyPr/>
          <a:lstStyle/>
          <a:p>
            <a:r>
              <a:rPr lang="en-US" dirty="0"/>
              <a:t>STEP 2: Reject Suppliers With 0 </a:t>
            </a:r>
            <a:r>
              <a:rPr lang="en-US" dirty="0">
                <a:latin typeface="Consolas" panose="020B0609020204030204" pitchFamily="49" charset="0"/>
                <a:ea typeface="Menlo" panose="020B0609030804020204" pitchFamily="49" charset="0"/>
                <a:cs typeface="Menlo" panose="020B0609030804020204" pitchFamily="49" charset="0"/>
              </a:rPr>
              <a:t>total-sats</a:t>
            </a:r>
          </a:p>
        </p:txBody>
      </p:sp>
      <p:sp>
        <p:nvSpPr>
          <p:cNvPr id="3" name="Content Placeholder 2">
            <a:extLst>
              <a:ext uri="{FF2B5EF4-FFF2-40B4-BE49-F238E27FC236}">
                <a16:creationId xmlns:a16="http://schemas.microsoft.com/office/drawing/2014/main" id="{9EEC541F-A338-39E6-3449-C297F73FF2B2}"/>
              </a:ext>
            </a:extLst>
          </p:cNvPr>
          <p:cNvSpPr>
            <a:spLocks noGrp="1"/>
          </p:cNvSpPr>
          <p:nvPr>
            <p:ph idx="1"/>
          </p:nvPr>
        </p:nvSpPr>
        <p:spPr>
          <a:xfrm>
            <a:off x="1524000" y="1557211"/>
            <a:ext cx="9144000" cy="3219800"/>
          </a:xfrm>
        </p:spPr>
        <p:txBody>
          <a:bodyPr>
            <a:normAutofit fontScale="92500" lnSpcReduction="10000"/>
          </a:bodyPr>
          <a:lstStyle/>
          <a:p>
            <a:r>
              <a:rPr lang="en-US" dirty="0"/>
              <a:t>If a supplier does not satisfy any client’s needs, the agent should not recommend it.</a:t>
            </a:r>
          </a:p>
          <a:p>
            <a:pPr marL="285750" indent="-285750">
              <a:buFont typeface="Arial" panose="020B0604020202020204" pitchFamily="34" charset="0"/>
              <a:buChar char="•"/>
            </a:pPr>
            <a:r>
              <a:rPr lang="en-US" dirty="0"/>
              <a:t>Rejecting its (</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t>) operator will prevent it from being added to the output list!</a:t>
            </a:r>
          </a:p>
          <a:p>
            <a:endParaRPr lang="en-US" dirty="0"/>
          </a:p>
          <a:p>
            <a:pPr marL="342900" indent="-342900">
              <a:buFont typeface="+mj-lt"/>
              <a:buAutoNum type="arabicPeriod"/>
            </a:pPr>
            <a:r>
              <a:rPr lang="en-US" dirty="0"/>
              <a:t>Find the comment instructions in </a:t>
            </a:r>
            <a:r>
              <a:rPr lang="en-US" dirty="0" err="1">
                <a:latin typeface="Consolas" panose="020B0609020204030204" pitchFamily="49" charset="0"/>
                <a:ea typeface="Menlo" panose="020B0609030804020204" pitchFamily="49" charset="0"/>
                <a:cs typeface="Menlo" panose="020B0609030804020204" pitchFamily="49" charset="0"/>
              </a:rPr>
              <a:t>suppliersort_main.soar</a:t>
            </a:r>
            <a:r>
              <a:rPr lang="en-US" dirty="0"/>
              <a:t> for STEP 2.</a:t>
            </a:r>
          </a:p>
          <a:p>
            <a:pPr marL="342900" indent="-342900">
              <a:buFont typeface="+mj-lt"/>
              <a:buAutoNum type="arabicPeriod"/>
            </a:pPr>
            <a:r>
              <a:rPr lang="en-US" dirty="0"/>
              <a:t>Add a preference rule there that rejects any (</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t>) operator that proposes a supplier that has a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count of 0.</a:t>
            </a:r>
          </a:p>
          <a:p>
            <a:pPr marL="571500" lvl="1" indent="-342900"/>
            <a:r>
              <a:rPr lang="en-US" dirty="0"/>
              <a:t>Don’t forget to add a (</a:t>
            </a:r>
            <a:r>
              <a:rPr lang="en-US" dirty="0">
                <a:latin typeface="Consolas" panose="020B0609020204030204" pitchFamily="49" charset="0"/>
                <a:ea typeface="Menlo" panose="020B0609030804020204" pitchFamily="49" charset="0"/>
                <a:cs typeface="Menlo" panose="020B0609030804020204" pitchFamily="49" charset="0"/>
              </a:rPr>
              <a:t>write </a:t>
            </a:r>
            <a:r>
              <a:rPr lang="en-US" dirty="0"/>
              <a:t>…) statement so you </a:t>
            </a:r>
            <a:br>
              <a:rPr lang="en-US" dirty="0"/>
            </a:br>
            <a:r>
              <a:rPr lang="en-US" dirty="0"/>
              <a:t>can quickly see what preferences your rule makes.</a:t>
            </a:r>
          </a:p>
          <a:p>
            <a:pPr marL="342900" indent="-342900">
              <a:buFont typeface="+mj-lt"/>
              <a:buAutoNum type="arabicPeriod"/>
            </a:pPr>
            <a:r>
              <a:rPr lang="en-US" dirty="0"/>
              <a:t>Test your rule by running your agent to completion.</a:t>
            </a:r>
          </a:p>
          <a:p>
            <a:pPr marL="571500" lvl="1" indent="-342900"/>
            <a:r>
              <a:rPr lang="en-US" dirty="0"/>
              <a:t>You should see ”supplier06” rejected now.</a:t>
            </a:r>
          </a:p>
          <a:p>
            <a:pPr marL="571500" lvl="1" indent="-342900"/>
            <a:r>
              <a:rPr lang="en-US" dirty="0"/>
              <a:t>The agent’s output list should not include supplier06 anymore.</a:t>
            </a:r>
          </a:p>
          <a:p>
            <a:endParaRPr lang="en-US" dirty="0"/>
          </a:p>
        </p:txBody>
      </p:sp>
      <p:pic>
        <p:nvPicPr>
          <p:cNvPr id="4" name="Picture 3">
            <a:extLst>
              <a:ext uri="{FF2B5EF4-FFF2-40B4-BE49-F238E27FC236}">
                <a16:creationId xmlns:a16="http://schemas.microsoft.com/office/drawing/2014/main" id="{B850B08C-6219-DD74-7E90-1F69FB80A8A5}"/>
              </a:ext>
            </a:extLst>
          </p:cNvPr>
          <p:cNvPicPr>
            <a:picLocks noChangeAspect="1"/>
          </p:cNvPicPr>
          <p:nvPr/>
        </p:nvPicPr>
        <p:blipFill rotWithShape="1">
          <a:blip r:embed="rId2"/>
          <a:srcRect b="2566"/>
          <a:stretch/>
        </p:blipFill>
        <p:spPr>
          <a:xfrm>
            <a:off x="1578564" y="4946694"/>
            <a:ext cx="9034872" cy="1217775"/>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F879184-A840-4F87-C58C-6856C002E066}"/>
              </a:ext>
            </a:extLst>
          </p:cNvPr>
          <p:cNvSpPr/>
          <p:nvPr/>
        </p:nvSpPr>
        <p:spPr bwMode="gray">
          <a:xfrm>
            <a:off x="1524000" y="5487294"/>
            <a:ext cx="9089436" cy="304699"/>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213624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2102-A4B9-7E80-4CC2-4B15C1CAC35D}"/>
              </a:ext>
            </a:extLst>
          </p:cNvPr>
          <p:cNvSpPr>
            <a:spLocks noGrp="1"/>
          </p:cNvSpPr>
          <p:nvPr>
            <p:ph type="title"/>
          </p:nvPr>
        </p:nvSpPr>
        <p:spPr>
          <a:xfrm>
            <a:off x="1752600" y="3212854"/>
            <a:ext cx="8686800" cy="761747"/>
          </a:xfrm>
        </p:spPr>
        <p:txBody>
          <a:bodyPr/>
          <a:lstStyle/>
          <a:p>
            <a:r>
              <a:rPr lang="en-US" dirty="0"/>
              <a:t>STEP 3: Limit List Size</a:t>
            </a:r>
          </a:p>
        </p:txBody>
      </p:sp>
      <p:sp>
        <p:nvSpPr>
          <p:cNvPr id="3" name="Text Placeholder 2">
            <a:extLst>
              <a:ext uri="{FF2B5EF4-FFF2-40B4-BE49-F238E27FC236}">
                <a16:creationId xmlns:a16="http://schemas.microsoft.com/office/drawing/2014/main" id="{D06ADEB1-C6D3-1261-7606-C4ED24A8645B}"/>
              </a:ext>
            </a:extLst>
          </p:cNvPr>
          <p:cNvSpPr>
            <a:spLocks noGrp="1"/>
          </p:cNvSpPr>
          <p:nvPr>
            <p:ph type="body" idx="1"/>
          </p:nvPr>
        </p:nvSpPr>
        <p:spPr/>
        <p:txBody>
          <a:bodyPr/>
          <a:lstStyle/>
          <a:p>
            <a:r>
              <a:rPr lang="en-US" dirty="0"/>
              <a:t>Another Use for Reject Preferences</a:t>
            </a:r>
          </a:p>
        </p:txBody>
      </p:sp>
    </p:spTree>
    <p:extLst>
      <p:ext uri="{BB962C8B-B14F-4D97-AF65-F5344CB8AC3E}">
        <p14:creationId xmlns:p14="http://schemas.microsoft.com/office/powerpoint/2010/main" val="79024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D8A-B42A-175C-1147-D47B0E8FD31E}"/>
              </a:ext>
            </a:extLst>
          </p:cNvPr>
          <p:cNvSpPr>
            <a:spLocks noGrp="1"/>
          </p:cNvSpPr>
          <p:nvPr>
            <p:ph type="title"/>
          </p:nvPr>
        </p:nvSpPr>
        <p:spPr/>
        <p:txBody>
          <a:bodyPr/>
          <a:lstStyle/>
          <a:p>
            <a:r>
              <a:rPr lang="en-US" dirty="0"/>
              <a:t>Responding to List Length</a:t>
            </a:r>
          </a:p>
        </p:txBody>
      </p:sp>
      <p:sp>
        <p:nvSpPr>
          <p:cNvPr id="3" name="Content Placeholder 2">
            <a:extLst>
              <a:ext uri="{FF2B5EF4-FFF2-40B4-BE49-F238E27FC236}">
                <a16:creationId xmlns:a16="http://schemas.microsoft.com/office/drawing/2014/main" id="{96B31E0A-805E-6241-5166-69A05EEBA301}"/>
              </a:ext>
            </a:extLst>
          </p:cNvPr>
          <p:cNvSpPr>
            <a:spLocks noGrp="1"/>
          </p:cNvSpPr>
          <p:nvPr>
            <p:ph idx="1"/>
          </p:nvPr>
        </p:nvSpPr>
        <p:spPr>
          <a:xfrm>
            <a:off x="1524000" y="1557210"/>
            <a:ext cx="8955024" cy="3930085"/>
          </a:xfrm>
        </p:spPr>
        <p:txBody>
          <a:bodyPr/>
          <a:lstStyle/>
          <a:p>
            <a:r>
              <a:rPr lang="en-US" dirty="0"/>
              <a:t>Agent input includes a structure named “</a:t>
            </a:r>
            <a:r>
              <a:rPr lang="en-US" dirty="0">
                <a:latin typeface="Consolas" panose="020B0609020204030204" pitchFamily="49" charset="0"/>
                <a:ea typeface="Menlo" panose="020B0609030804020204" pitchFamily="49" charset="0"/>
                <a:cs typeface="Menlo" panose="020B0609030804020204" pitchFamily="49" charset="0"/>
              </a:rPr>
              <a:t>^settings</a:t>
            </a:r>
            <a:r>
              <a:rPr lang="en-US" dirty="0"/>
              <a:t>”.</a:t>
            </a:r>
          </a:p>
          <a:p>
            <a:pPr marL="285750" indent="-285750">
              <a:buFont typeface="Arial" panose="020B0604020202020204" pitchFamily="34" charset="0"/>
              <a:buChar char="•"/>
            </a:pPr>
            <a:r>
              <a:rPr lang="en-US" dirty="0"/>
              <a:t>It has one augmentation, </a:t>
            </a:r>
            <a:r>
              <a:rPr lang="en-US" dirty="0">
                <a:latin typeface="Consolas" panose="020B0609020204030204" pitchFamily="49" charset="0"/>
                <a:ea typeface="Menlo" panose="020B0609030804020204" pitchFamily="49" charset="0"/>
                <a:cs typeface="Menlo" panose="020B0609030804020204" pitchFamily="49" charset="0"/>
              </a:rPr>
              <a:t>^max-output-suppliers</a:t>
            </a:r>
            <a:r>
              <a:rPr lang="en-US" dirty="0"/>
              <a:t>, which sets the </a:t>
            </a:r>
            <a:r>
              <a:rPr lang="en-US" i="1" dirty="0"/>
              <a:t>maximum</a:t>
            </a:r>
            <a:r>
              <a:rPr lang="en-US" dirty="0"/>
              <a:t> number of suppliers that should be in the agent’s output recommendation list.</a:t>
            </a:r>
          </a:p>
          <a:p>
            <a:pPr marL="285750" indent="-285750">
              <a:buFont typeface="Arial" panose="020B0604020202020204" pitchFamily="34" charset="0"/>
              <a:buChar char="•"/>
            </a:pPr>
            <a:r>
              <a:rPr lang="en-US" dirty="0"/>
              <a:t>The list can be smaller, but it should not be larger than this count.</a:t>
            </a:r>
          </a:p>
          <a:p>
            <a:endParaRPr lang="en-US" dirty="0"/>
          </a:p>
          <a:p>
            <a:endParaRPr lang="en-US" dirty="0"/>
          </a:p>
          <a:p>
            <a:endParaRPr lang="en-US" dirty="0"/>
          </a:p>
          <a:p>
            <a:endParaRPr lang="en-US" dirty="0"/>
          </a:p>
          <a:p>
            <a:endParaRPr lang="en-US" dirty="0"/>
          </a:p>
          <a:p>
            <a:r>
              <a:rPr lang="en-US" dirty="0"/>
              <a:t>We can add a single </a:t>
            </a:r>
            <a:r>
              <a:rPr lang="en-US" dirty="0">
                <a:latin typeface="Consolas" panose="020B0609020204030204" pitchFamily="49" charset="0"/>
                <a:ea typeface="Menlo" panose="020B0609030804020204" pitchFamily="49" charset="0"/>
                <a:cs typeface="Menlo" panose="020B0609030804020204" pitchFamily="49" charset="0"/>
              </a:rPr>
              <a:t>Reject</a:t>
            </a:r>
            <a:r>
              <a:rPr lang="en-US" dirty="0"/>
              <a:t> preference rule to implement this behavior!</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6BA4409C-8BF8-5A7F-CB46-2FAA22E7C6CE}"/>
              </a:ext>
            </a:extLst>
          </p:cNvPr>
          <p:cNvSpPr txBox="1"/>
          <p:nvPr/>
        </p:nvSpPr>
        <p:spPr bwMode="gray">
          <a:xfrm>
            <a:off x="4457604" y="3070360"/>
            <a:ext cx="3276791" cy="1277273"/>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^settings I4</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^max-output-suppliers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906957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697B-7F9E-E46D-DDC9-102484F63932}"/>
              </a:ext>
            </a:extLst>
          </p:cNvPr>
          <p:cNvSpPr>
            <a:spLocks noGrp="1"/>
          </p:cNvSpPr>
          <p:nvPr>
            <p:ph type="title"/>
          </p:nvPr>
        </p:nvSpPr>
        <p:spPr/>
        <p:txBody>
          <a:bodyPr/>
          <a:lstStyle/>
          <a:p>
            <a:r>
              <a:rPr lang="en-US" dirty="0"/>
              <a:t>STEP 3: Reject (</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t>) Once the Max is Met</a:t>
            </a:r>
          </a:p>
        </p:txBody>
      </p:sp>
      <p:sp>
        <p:nvSpPr>
          <p:cNvPr id="3" name="Content Placeholder 2">
            <a:extLst>
              <a:ext uri="{FF2B5EF4-FFF2-40B4-BE49-F238E27FC236}">
                <a16:creationId xmlns:a16="http://schemas.microsoft.com/office/drawing/2014/main" id="{FCB15B90-712C-4C05-64BD-27174B23CDA6}"/>
              </a:ext>
            </a:extLst>
          </p:cNvPr>
          <p:cNvSpPr>
            <a:spLocks noGrp="1"/>
          </p:cNvSpPr>
          <p:nvPr>
            <p:ph idx="1"/>
          </p:nvPr>
        </p:nvSpPr>
        <p:spPr>
          <a:xfrm>
            <a:off x="521208" y="1557210"/>
            <a:ext cx="6839712" cy="3930085"/>
          </a:xfrm>
        </p:spPr>
        <p:txBody>
          <a:bodyPr/>
          <a:lstStyle/>
          <a:p>
            <a:pPr marL="342900" indent="-342900">
              <a:buFont typeface="+mj-lt"/>
              <a:buAutoNum type="arabicPeriod"/>
            </a:pPr>
            <a:r>
              <a:rPr lang="en-US" dirty="0"/>
              <a:t>Find the comment instructions in </a:t>
            </a:r>
            <a:r>
              <a:rPr lang="en-US" dirty="0" err="1">
                <a:latin typeface="Consolas" panose="020B0609020204030204" pitchFamily="49" charset="0"/>
                <a:ea typeface="Menlo" panose="020B0609030804020204" pitchFamily="49" charset="0"/>
                <a:cs typeface="Menlo" panose="020B0609030804020204" pitchFamily="49" charset="0"/>
              </a:rPr>
              <a:t>suppliersort_main.soar</a:t>
            </a:r>
            <a:r>
              <a:rPr lang="en-US" dirty="0"/>
              <a:t> for STEP 3.</a:t>
            </a:r>
          </a:p>
          <a:p>
            <a:pPr marL="342900" indent="-342900">
              <a:buFont typeface="+mj-lt"/>
              <a:buAutoNum type="arabicPeriod"/>
            </a:pPr>
            <a:r>
              <a:rPr lang="en-US" dirty="0"/>
              <a:t>Add a preference rule there that:</a:t>
            </a:r>
          </a:p>
          <a:p>
            <a:pPr marL="571500" lvl="1" indent="-342900"/>
            <a:r>
              <a:rPr lang="en-US" dirty="0"/>
              <a:t>Tests if the current size of </a:t>
            </a:r>
            <a:r>
              <a:rPr lang="en-US" dirty="0">
                <a:latin typeface="Consolas" panose="020B0609020204030204" pitchFamily="49" charset="0"/>
                <a:ea typeface="Menlo" panose="020B0609030804020204" pitchFamily="49" charset="0"/>
                <a:cs typeface="Menlo" panose="020B0609030804020204" pitchFamily="49" charset="0"/>
              </a:rPr>
              <a:t>^supplier-list</a:t>
            </a:r>
            <a:r>
              <a:rPr lang="en-US" dirty="0"/>
              <a:t> </a:t>
            </a:r>
            <a:br>
              <a:rPr lang="en-US" dirty="0"/>
            </a:br>
            <a:r>
              <a:rPr lang="en-US" dirty="0"/>
              <a:t>is </a:t>
            </a:r>
            <a:r>
              <a:rPr lang="en-US" i="1" dirty="0"/>
              <a:t>greater or equal</a:t>
            </a:r>
            <a:r>
              <a:rPr lang="en-US" dirty="0"/>
              <a:t> to </a:t>
            </a:r>
            <a:r>
              <a:rPr lang="en-US" dirty="0">
                <a:latin typeface="Consolas" panose="020B0609020204030204" pitchFamily="49" charset="0"/>
                <a:ea typeface="Menlo" panose="020B0609030804020204" pitchFamily="49" charset="0"/>
                <a:cs typeface="Menlo" panose="020B0609030804020204" pitchFamily="49" charset="0"/>
              </a:rPr>
              <a:t>max-output-suppliers</a:t>
            </a:r>
            <a:r>
              <a:rPr lang="en-US" dirty="0"/>
              <a:t>.</a:t>
            </a:r>
          </a:p>
          <a:p>
            <a:pPr marL="571500" lvl="1" indent="-342900"/>
            <a:r>
              <a:rPr lang="en-US" dirty="0"/>
              <a:t>Rejects any (</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t>) operator if so.</a:t>
            </a:r>
          </a:p>
          <a:p>
            <a:pPr marL="342900" indent="-342900">
              <a:buFont typeface="+mj-lt"/>
              <a:buAutoNum type="arabicPeriod"/>
            </a:pPr>
            <a:r>
              <a:rPr lang="en-US" dirty="0"/>
              <a:t>Test your rule by running your agent to completion.</a:t>
            </a:r>
          </a:p>
          <a:p>
            <a:pPr marL="571500" lvl="1" indent="-342900"/>
            <a:r>
              <a:rPr lang="en-US" dirty="0"/>
              <a:t>The agent should finish after about 13 steps. </a:t>
            </a:r>
            <a:r>
              <a:rPr lang="en-US" dirty="0">
                <a:sym typeface="Wingdings" pitchFamily="2" charset="2"/>
              </a:rPr>
              <a:t></a:t>
            </a:r>
            <a:endParaRPr lang="en-US" dirty="0"/>
          </a:p>
          <a:p>
            <a:pPr marL="571500" lvl="1" indent="-342900"/>
            <a:r>
              <a:rPr lang="en-US" dirty="0"/>
              <a:t>The agent’s output list should only include 3 suppliers.</a:t>
            </a:r>
          </a:p>
          <a:p>
            <a:endParaRPr lang="en-US" dirty="0"/>
          </a:p>
        </p:txBody>
      </p:sp>
      <p:pic>
        <p:nvPicPr>
          <p:cNvPr id="4" name="Picture 3">
            <a:extLst>
              <a:ext uri="{FF2B5EF4-FFF2-40B4-BE49-F238E27FC236}">
                <a16:creationId xmlns:a16="http://schemas.microsoft.com/office/drawing/2014/main" id="{9A7CBA93-EBA5-4A09-FF04-5211AFD593D8}"/>
              </a:ext>
            </a:extLst>
          </p:cNvPr>
          <p:cNvPicPr>
            <a:picLocks noChangeAspect="1"/>
          </p:cNvPicPr>
          <p:nvPr/>
        </p:nvPicPr>
        <p:blipFill rotWithShape="1">
          <a:blip r:embed="rId2"/>
          <a:srcRect r="11731"/>
          <a:stretch/>
        </p:blipFill>
        <p:spPr>
          <a:xfrm>
            <a:off x="7498080" y="1266937"/>
            <a:ext cx="4087462" cy="4757758"/>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CC42A6D-9692-D879-B85B-84E4BBA95A62}"/>
              </a:ext>
            </a:extLst>
          </p:cNvPr>
          <p:cNvSpPr/>
          <p:nvPr/>
        </p:nvSpPr>
        <p:spPr bwMode="gray">
          <a:xfrm>
            <a:off x="7498080" y="5447185"/>
            <a:ext cx="2633015" cy="20915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Rectangle 7">
            <a:extLst>
              <a:ext uri="{FF2B5EF4-FFF2-40B4-BE49-F238E27FC236}">
                <a16:creationId xmlns:a16="http://schemas.microsoft.com/office/drawing/2014/main" id="{6D89E261-9AFD-BA49-4DF7-512AF03B5238}"/>
              </a:ext>
            </a:extLst>
          </p:cNvPr>
          <p:cNvSpPr/>
          <p:nvPr/>
        </p:nvSpPr>
        <p:spPr bwMode="gray">
          <a:xfrm>
            <a:off x="7498080" y="5090286"/>
            <a:ext cx="2633015" cy="20915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ectangle 8">
            <a:extLst>
              <a:ext uri="{FF2B5EF4-FFF2-40B4-BE49-F238E27FC236}">
                <a16:creationId xmlns:a16="http://schemas.microsoft.com/office/drawing/2014/main" id="{F9CAB362-55F4-E6B6-7A61-B21C9825DFCF}"/>
              </a:ext>
            </a:extLst>
          </p:cNvPr>
          <p:cNvSpPr/>
          <p:nvPr/>
        </p:nvSpPr>
        <p:spPr bwMode="gray">
          <a:xfrm>
            <a:off x="7498080" y="2546557"/>
            <a:ext cx="2700528" cy="209154"/>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2992200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900A-E072-5373-A5AE-E4EF9E14AC2C}"/>
              </a:ext>
            </a:extLst>
          </p:cNvPr>
          <p:cNvSpPr>
            <a:spLocks noGrp="1"/>
          </p:cNvSpPr>
          <p:nvPr>
            <p:ph type="title"/>
          </p:nvPr>
        </p:nvSpPr>
        <p:spPr/>
        <p:txBody>
          <a:bodyPr/>
          <a:lstStyle/>
          <a:p>
            <a:r>
              <a:rPr lang="en-US" dirty="0"/>
              <a:t>STEP 4: Break True Ties</a:t>
            </a:r>
            <a:br>
              <a:rPr lang="en-US" dirty="0"/>
            </a:br>
            <a:r>
              <a:rPr lang="en-US" dirty="0"/>
              <a:t>Randomly</a:t>
            </a:r>
          </a:p>
        </p:txBody>
      </p:sp>
      <p:sp>
        <p:nvSpPr>
          <p:cNvPr id="3" name="Text Placeholder 2">
            <a:extLst>
              <a:ext uri="{FF2B5EF4-FFF2-40B4-BE49-F238E27FC236}">
                <a16:creationId xmlns:a16="http://schemas.microsoft.com/office/drawing/2014/main" id="{65466990-2AEB-2701-8063-FA09659ECE53}"/>
              </a:ext>
            </a:extLst>
          </p:cNvPr>
          <p:cNvSpPr>
            <a:spLocks noGrp="1"/>
          </p:cNvSpPr>
          <p:nvPr>
            <p:ph type="body" idx="1"/>
          </p:nvPr>
        </p:nvSpPr>
        <p:spPr/>
        <p:txBody>
          <a:bodyPr/>
          <a:lstStyle/>
          <a:p>
            <a:r>
              <a:rPr lang="en-US" dirty="0"/>
              <a:t>Using Indifferent Preferences</a:t>
            </a:r>
          </a:p>
        </p:txBody>
      </p:sp>
    </p:spTree>
    <p:extLst>
      <p:ext uri="{BB962C8B-B14F-4D97-AF65-F5344CB8AC3E}">
        <p14:creationId xmlns:p14="http://schemas.microsoft.com/office/powerpoint/2010/main" val="362825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26B8-4246-C224-90E2-87168606D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69310-409E-53EC-56DA-AC6112F62552}"/>
              </a:ext>
            </a:extLst>
          </p:cNvPr>
          <p:cNvSpPr>
            <a:spLocks noGrp="1"/>
          </p:cNvSpPr>
          <p:nvPr>
            <p:ph type="title"/>
          </p:nvPr>
        </p:nvSpPr>
        <p:spPr>
          <a:xfrm>
            <a:off x="457199" y="555639"/>
            <a:ext cx="8065009" cy="304699"/>
          </a:xfrm>
        </p:spPr>
        <p:txBody>
          <a:bodyPr/>
          <a:lstStyle/>
          <a:p>
            <a:r>
              <a:rPr lang="en-US" dirty="0"/>
              <a:t>Lesson 07 Review: Sorting Steps</a:t>
            </a:r>
          </a:p>
        </p:txBody>
      </p:sp>
      <p:sp>
        <p:nvSpPr>
          <p:cNvPr id="3" name="Content Placeholder 2">
            <a:extLst>
              <a:ext uri="{FF2B5EF4-FFF2-40B4-BE49-F238E27FC236}">
                <a16:creationId xmlns:a16="http://schemas.microsoft.com/office/drawing/2014/main" id="{FB3E57A3-C4A9-9562-864C-629861DE7815}"/>
              </a:ext>
            </a:extLst>
          </p:cNvPr>
          <p:cNvSpPr>
            <a:spLocks noGrp="1"/>
          </p:cNvSpPr>
          <p:nvPr>
            <p:ph idx="1"/>
          </p:nvPr>
        </p:nvSpPr>
        <p:spPr>
          <a:xfrm>
            <a:off x="1201928" y="1557210"/>
            <a:ext cx="7726680" cy="3930085"/>
          </a:xfrm>
        </p:spPr>
        <p:txBody>
          <a:bodyPr>
            <a:normAutofit/>
          </a:bodyPr>
          <a:lstStyle/>
          <a:p>
            <a:r>
              <a:rPr lang="en-US" dirty="0"/>
              <a:t>Recall from Lesson 07 the following 5-step goal for our agent’s logic:</a:t>
            </a:r>
          </a:p>
          <a:p>
            <a:pPr marL="342900" indent="-342900">
              <a:buFont typeface="+mj-lt"/>
              <a:buAutoNum type="arabicPeriod"/>
            </a:pPr>
            <a:r>
              <a:rPr lang="en-US" dirty="0"/>
              <a:t>Exclude suppliers where total-sats == 0</a:t>
            </a:r>
          </a:p>
          <a:p>
            <a:pPr marL="342900" indent="-342900">
              <a:buFont typeface="+mj-lt"/>
              <a:buAutoNum type="arabicPeriod"/>
            </a:pPr>
            <a:r>
              <a:rPr lang="en-US" dirty="0"/>
              <a:t>Sort suppliers by total-sats in descending order</a:t>
            </a:r>
          </a:p>
          <a:p>
            <a:pPr marL="342900" indent="-342900">
              <a:buFont typeface="+mj-lt"/>
              <a:buAutoNum type="arabicPeriod"/>
            </a:pPr>
            <a:r>
              <a:rPr lang="en-US" dirty="0"/>
              <a:t>Iteratively sort suppliers by attributes in priority weight order</a:t>
            </a:r>
          </a:p>
          <a:p>
            <a:pPr marL="342900" indent="-342900">
              <a:buFont typeface="+mj-lt"/>
              <a:buAutoNum type="arabicPeriod"/>
            </a:pPr>
            <a:r>
              <a:rPr lang="en-US" dirty="0"/>
              <a:t>Sort remaining tied suppliers by total-score</a:t>
            </a:r>
          </a:p>
          <a:p>
            <a:pPr marL="342900" indent="-342900">
              <a:buFont typeface="+mj-lt"/>
              <a:buAutoNum type="arabicPeriod"/>
            </a:pPr>
            <a:r>
              <a:rPr lang="en-US" b="1" dirty="0"/>
              <a:t>Sort remaining tied suppliers randomly</a:t>
            </a:r>
          </a:p>
        </p:txBody>
      </p:sp>
      <p:sp>
        <p:nvSpPr>
          <p:cNvPr id="6" name="TextBox 5">
            <a:extLst>
              <a:ext uri="{FF2B5EF4-FFF2-40B4-BE49-F238E27FC236}">
                <a16:creationId xmlns:a16="http://schemas.microsoft.com/office/drawing/2014/main" id="{E4002161-452F-F7D3-0902-43888637A600}"/>
              </a:ext>
            </a:extLst>
          </p:cNvPr>
          <p:cNvSpPr txBox="1"/>
          <p:nvPr/>
        </p:nvSpPr>
        <p:spPr bwMode="gray">
          <a:xfrm>
            <a:off x="8978302" y="299728"/>
            <a:ext cx="3085873" cy="595547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10</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^total-score 12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^total-sats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35.0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p:txBody>
      </p:sp>
      <p:sp>
        <p:nvSpPr>
          <p:cNvPr id="11" name="Rectangle 10">
            <a:extLst>
              <a:ext uri="{FF2B5EF4-FFF2-40B4-BE49-F238E27FC236}">
                <a16:creationId xmlns:a16="http://schemas.microsoft.com/office/drawing/2014/main" id="{E3445532-2DA5-9D08-ECDC-F1D86249C664}"/>
              </a:ext>
            </a:extLst>
          </p:cNvPr>
          <p:cNvSpPr/>
          <p:nvPr/>
        </p:nvSpPr>
        <p:spPr bwMode="gray">
          <a:xfrm>
            <a:off x="2818284" y="4733380"/>
            <a:ext cx="3797400" cy="44417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ysClr val="windowText" lastClr="000000"/>
                </a:solidFill>
                <a:latin typeface="+mj-lt"/>
                <a:ea typeface="Menlo" panose="020B0609030804020204" pitchFamily="49" charset="0"/>
                <a:cs typeface="Menlo" panose="020B0609030804020204" pitchFamily="49" charset="0"/>
              </a:rPr>
              <a:t>Only 1 step left to add!</a:t>
            </a:r>
          </a:p>
        </p:txBody>
      </p:sp>
      <p:cxnSp>
        <p:nvCxnSpPr>
          <p:cNvPr id="12" name="Elbow Connector 11">
            <a:extLst>
              <a:ext uri="{FF2B5EF4-FFF2-40B4-BE49-F238E27FC236}">
                <a16:creationId xmlns:a16="http://schemas.microsoft.com/office/drawing/2014/main" id="{173704E4-F3D2-D395-21F6-241E1998EE3B}"/>
              </a:ext>
            </a:extLst>
          </p:cNvPr>
          <p:cNvCxnSpPr>
            <a:cxnSpLocks/>
            <a:stCxn id="11" idx="1"/>
          </p:cNvCxnSpPr>
          <p:nvPr/>
        </p:nvCxnSpPr>
        <p:spPr bwMode="gray">
          <a:xfrm rot="10800000">
            <a:off x="1152234" y="3459033"/>
            <a:ext cx="1666050" cy="1496434"/>
          </a:xfrm>
          <a:prstGeom prst="bentConnector3">
            <a:avLst>
              <a:gd name="adj1" fmla="val 141712"/>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B5834BB-3A90-509A-7DCA-C1CB3074A069}"/>
              </a:ext>
            </a:extLst>
          </p:cNvPr>
          <p:cNvSpPr/>
          <p:nvPr/>
        </p:nvSpPr>
        <p:spPr bwMode="gray">
          <a:xfrm>
            <a:off x="2402232" y="4056724"/>
            <a:ext cx="4629504" cy="44417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ysClr val="windowText" lastClr="000000"/>
                </a:solidFill>
                <a:latin typeface="+mj-lt"/>
                <a:ea typeface="Menlo" panose="020B0609030804020204" pitchFamily="49" charset="0"/>
                <a:cs typeface="Menlo" panose="020B0609030804020204" pitchFamily="49" charset="0"/>
              </a:rPr>
              <a:t>We’ve implemented the first 4 steps.</a:t>
            </a:r>
          </a:p>
        </p:txBody>
      </p:sp>
    </p:spTree>
    <p:extLst>
      <p:ext uri="{BB962C8B-B14F-4D97-AF65-F5344CB8AC3E}">
        <p14:creationId xmlns:p14="http://schemas.microsoft.com/office/powerpoint/2010/main" val="1692497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B3F7-FC4E-F97D-2C0A-D6C973C64979}"/>
              </a:ext>
            </a:extLst>
          </p:cNvPr>
          <p:cNvSpPr>
            <a:spLocks noGrp="1"/>
          </p:cNvSpPr>
          <p:nvPr>
            <p:ph type="title"/>
          </p:nvPr>
        </p:nvSpPr>
        <p:spPr/>
        <p:txBody>
          <a:bodyPr/>
          <a:lstStyle/>
          <a:p>
            <a:r>
              <a:rPr lang="en-US" dirty="0"/>
              <a:t>Where To Code Final Sorting Step?</a:t>
            </a:r>
          </a:p>
        </p:txBody>
      </p:sp>
      <p:sp>
        <p:nvSpPr>
          <p:cNvPr id="3" name="Content Placeholder 2">
            <a:extLst>
              <a:ext uri="{FF2B5EF4-FFF2-40B4-BE49-F238E27FC236}">
                <a16:creationId xmlns:a16="http://schemas.microsoft.com/office/drawing/2014/main" id="{6637818D-06B3-78D6-81E5-54840FE6C5B0}"/>
              </a:ext>
            </a:extLst>
          </p:cNvPr>
          <p:cNvSpPr>
            <a:spLocks noGrp="1"/>
          </p:cNvSpPr>
          <p:nvPr>
            <p:ph idx="1"/>
          </p:nvPr>
        </p:nvSpPr>
        <p:spPr/>
        <p:txBody>
          <a:bodyPr>
            <a:normAutofit fontScale="92500" lnSpcReduction="10000"/>
          </a:bodyPr>
          <a:lstStyle/>
          <a:p>
            <a:r>
              <a:rPr lang="en-US" dirty="0"/>
              <a:t>We can describe our agent as having 3 stages of sorting:</a:t>
            </a:r>
          </a:p>
          <a:p>
            <a:pPr marL="342900" indent="-342900">
              <a:buAutoNum type="arabicPeriod"/>
            </a:pPr>
            <a:r>
              <a:rPr lang="en-US" dirty="0"/>
              <a:t>Preferences that fire before (</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t>)</a:t>
            </a:r>
          </a:p>
          <a:p>
            <a:pPr marL="342900" indent="-342900">
              <a:buAutoNum type="arabicPeriod"/>
            </a:pPr>
            <a:r>
              <a:rPr lang="en-US" dirty="0"/>
              <a:t>Preferences generated by (</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t>)</a:t>
            </a:r>
          </a:p>
          <a:p>
            <a:pPr marL="342900" indent="-342900">
              <a:buAutoNum type="arabicPeriod"/>
            </a:pPr>
            <a:r>
              <a:rPr lang="en-US" dirty="0"/>
              <a:t>Preferences that fire after (</a:t>
            </a:r>
            <a:r>
              <a:rPr lang="en-US" dirty="0">
                <a:latin typeface="Consolas" panose="020B0609020204030204" pitchFamily="49" charset="0"/>
                <a:ea typeface="Menlo" panose="020B0609030804020204" pitchFamily="49" charset="0"/>
                <a:cs typeface="Menlo" panose="020B0609030804020204" pitchFamily="49" charset="0"/>
              </a:rPr>
              <a:t>evaluate-weight</a:t>
            </a:r>
            <a:r>
              <a:rPr lang="en-US" dirty="0"/>
              <a:t>), using (</a:t>
            </a:r>
            <a:r>
              <a:rPr lang="en-US" dirty="0">
                <a:latin typeface="Consolas" panose="020B0609020204030204" pitchFamily="49" charset="0"/>
                <a:ea typeface="Menlo" panose="020B0609030804020204" pitchFamily="49" charset="0"/>
                <a:cs typeface="Menlo" panose="020B0609030804020204" pitchFamily="49" charset="0"/>
              </a:rPr>
              <a:t>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a:t>
            </a:r>
          </a:p>
          <a:p>
            <a:endParaRPr lang="en-US" dirty="0"/>
          </a:p>
          <a:p>
            <a:r>
              <a:rPr lang="en-US" dirty="0"/>
              <a:t>We want to sort suppliers randomly if they are still tied after these 3 stages.</a:t>
            </a:r>
          </a:p>
          <a:p>
            <a:r>
              <a:rPr lang="en-US" dirty="0"/>
              <a:t>Can we do this without adding a new operator?</a:t>
            </a:r>
          </a:p>
          <a:p>
            <a:pPr marL="285750" indent="-285750">
              <a:buFont typeface="Arial" panose="020B0604020202020204" pitchFamily="34" charset="0"/>
              <a:buChar char="•"/>
            </a:pPr>
            <a:r>
              <a:rPr lang="en-US" dirty="0"/>
              <a:t>Yes!</a:t>
            </a:r>
          </a:p>
          <a:p>
            <a:endParaRPr lang="en-US" dirty="0"/>
          </a:p>
          <a:p>
            <a:r>
              <a:rPr lang="en-US" dirty="0"/>
              <a:t>We can add this final step as a </a:t>
            </a:r>
            <a:r>
              <a:rPr lang="en-US" i="1" dirty="0"/>
              <a:t>second</a:t>
            </a:r>
            <a:r>
              <a:rPr lang="en-US" dirty="0"/>
              <a:t> apply rule of (</a:t>
            </a:r>
            <a:r>
              <a:rPr lang="en-US" dirty="0">
                <a:latin typeface="Consolas" panose="020B0609020204030204" pitchFamily="49" charset="0"/>
                <a:ea typeface="Menlo" panose="020B0609030804020204" pitchFamily="49" charset="0"/>
                <a:cs typeface="Menlo" panose="020B0609030804020204" pitchFamily="49" charset="0"/>
              </a:rPr>
              <a:t>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a:t>
            </a:r>
          </a:p>
          <a:p>
            <a:pPr marL="285750" indent="-285750">
              <a:buFont typeface="Arial" panose="020B0604020202020204" pitchFamily="34" charset="0"/>
              <a:buChar char="•"/>
            </a:pPr>
            <a:r>
              <a:rPr lang="en-US" dirty="0"/>
              <a:t>Recall: The existing apply rule sorts suppliers by </a:t>
            </a:r>
            <a:r>
              <a:rPr lang="en-US" dirty="0">
                <a:latin typeface="Consolas" panose="020B0609020204030204" pitchFamily="49" charset="0"/>
                <a:ea typeface="Menlo" panose="020B0609030804020204" pitchFamily="49" charset="0"/>
                <a:cs typeface="Menlo" panose="020B0609030804020204" pitchFamily="49" charset="0"/>
              </a:rPr>
              <a:t>total-score</a:t>
            </a:r>
            <a:r>
              <a:rPr lang="en-US" dirty="0"/>
              <a:t>.</a:t>
            </a:r>
          </a:p>
          <a:p>
            <a:pPr marL="285750" indent="-285750">
              <a:buFont typeface="Arial" panose="020B0604020202020204" pitchFamily="34" charset="0"/>
              <a:buChar char="•"/>
            </a:pPr>
            <a:r>
              <a:rPr lang="en-US" dirty="0"/>
              <a:t>The new rule should only sort suppliers randomly if their </a:t>
            </a:r>
            <a:r>
              <a:rPr lang="en-US" dirty="0">
                <a:latin typeface="Consolas" panose="020B0609020204030204" pitchFamily="49" charset="0"/>
                <a:ea typeface="Menlo" panose="020B0609030804020204" pitchFamily="49" charset="0"/>
                <a:cs typeface="Menlo" panose="020B0609030804020204" pitchFamily="49" charset="0"/>
              </a:rPr>
              <a:t>total-score</a:t>
            </a:r>
            <a:r>
              <a:rPr lang="en-US" dirty="0"/>
              <a:t>s are the same!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27458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a:bodyPr>
          <a:lstStyle/>
          <a:p>
            <a:pPr marL="342900" indent="-342900">
              <a:buFont typeface="Arial" panose="020B0604020202020204" pitchFamily="34" charset="0"/>
              <a:buChar char="•"/>
            </a:pPr>
            <a:r>
              <a:rPr lang="en-US" sz="2400" dirty="0"/>
              <a:t>Our agent is supposed to filter input suppliers before sorting by weighted scores.</a:t>
            </a:r>
          </a:p>
          <a:p>
            <a:pPr marL="342900" indent="-342900">
              <a:buFont typeface="Arial" panose="020B0604020202020204" pitchFamily="34" charset="0"/>
              <a:buChar char="•"/>
            </a:pPr>
            <a:r>
              <a:rPr lang="en-US" sz="2400" dirty="0"/>
              <a:t>Our agent is supposed to limit the number of recommendations it gives.</a:t>
            </a:r>
          </a:p>
          <a:p>
            <a:pPr marL="342900" indent="-342900">
              <a:buFont typeface="Arial" panose="020B0604020202020204" pitchFamily="34" charset="0"/>
              <a:buChar char="•"/>
            </a:pPr>
            <a:r>
              <a:rPr lang="en-US" sz="2400" dirty="0"/>
              <a:t>Our agent can only handle a single round in input/output.</a:t>
            </a:r>
          </a:p>
          <a:p>
            <a:pPr marL="342900" indent="-342900">
              <a:buFont typeface="Arial" panose="020B0604020202020204" pitchFamily="34" charset="0"/>
              <a:buChar char="•"/>
            </a:pPr>
            <a:endParaRPr lang="en-US" sz="2400" b="0" dirty="0">
              <a:effectLst/>
            </a:endParaRPr>
          </a:p>
          <a:p>
            <a:pPr marL="342900" indent="-342900">
              <a:buFont typeface="Arial" panose="020B0604020202020204" pitchFamily="34" charset="0"/>
              <a:buChar char="•"/>
            </a:pPr>
            <a:endParaRPr lang="en-US" sz="2400" b="0" dirty="0">
              <a:effectLst/>
            </a:endParaRP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4" name="Content Placeholder 1">
            <a:extLst>
              <a:ext uri="{FF2B5EF4-FFF2-40B4-BE49-F238E27FC236}">
                <a16:creationId xmlns:a16="http://schemas.microsoft.com/office/drawing/2014/main" id="{4512F150-B7A1-10A3-1BFE-C0BF4694AFAB}"/>
              </a:ext>
            </a:extLst>
          </p:cNvPr>
          <p:cNvSpPr txBox="1">
            <a:spLocks/>
          </p:cNvSpPr>
          <p:nvPr/>
        </p:nvSpPr>
        <p:spPr bwMode="gray">
          <a:xfrm>
            <a:off x="6096000" y="1557210"/>
            <a:ext cx="5280410" cy="39300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Use preferences to add the needed behavior.</a:t>
            </a:r>
          </a:p>
          <a:p>
            <a:pPr marL="342900" indent="-342900">
              <a:buFont typeface="Arial" panose="020B0604020202020204" pitchFamily="34" charset="0"/>
              <a:buChar char="•"/>
            </a:pPr>
            <a:r>
              <a:rPr lang="en-US" sz="2400" dirty="0"/>
              <a:t>Learn how to reset our agent after it sends output.</a:t>
            </a:r>
          </a:p>
          <a:p>
            <a:pPr marL="342900" indent="-342900">
              <a:buFont typeface="Arial" panose="020B0604020202020204" pitchFamily="34" charset="0"/>
              <a:buChar char="•"/>
            </a:pPr>
            <a:r>
              <a:rPr lang="en-US" sz="2400" dirty="0"/>
              <a:t>Finish our Supplier Sort agent code!</a:t>
            </a:r>
          </a:p>
        </p:txBody>
      </p:sp>
    </p:spTree>
    <p:extLst>
      <p:ext uri="{BB962C8B-B14F-4D97-AF65-F5344CB8AC3E}">
        <p14:creationId xmlns:p14="http://schemas.microsoft.com/office/powerpoint/2010/main" val="419946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0E56-8320-B634-EE3B-49DFFF4BB630}"/>
              </a:ext>
            </a:extLst>
          </p:cNvPr>
          <p:cNvSpPr>
            <a:spLocks noGrp="1"/>
          </p:cNvSpPr>
          <p:nvPr>
            <p:ph type="title"/>
          </p:nvPr>
        </p:nvSpPr>
        <p:spPr/>
        <p:txBody>
          <a:bodyPr/>
          <a:lstStyle/>
          <a:p>
            <a:r>
              <a:rPr lang="en-US" dirty="0"/>
              <a:t>Using Different Test Input</a:t>
            </a:r>
          </a:p>
        </p:txBody>
      </p:sp>
      <p:sp>
        <p:nvSpPr>
          <p:cNvPr id="3" name="Content Placeholder 2">
            <a:extLst>
              <a:ext uri="{FF2B5EF4-FFF2-40B4-BE49-F238E27FC236}">
                <a16:creationId xmlns:a16="http://schemas.microsoft.com/office/drawing/2014/main" id="{1682C5BB-451D-080F-DB48-2B874A70BA1C}"/>
              </a:ext>
            </a:extLst>
          </p:cNvPr>
          <p:cNvSpPr>
            <a:spLocks noGrp="1"/>
          </p:cNvSpPr>
          <p:nvPr>
            <p:ph idx="1"/>
          </p:nvPr>
        </p:nvSpPr>
        <p:spPr/>
        <p:txBody>
          <a:bodyPr>
            <a:normAutofit/>
          </a:bodyPr>
          <a:lstStyle/>
          <a:p>
            <a:r>
              <a:rPr lang="en-US" dirty="0"/>
              <a:t>The test input we’ve used so far will not test our desired behavior.</a:t>
            </a:r>
          </a:p>
          <a:p>
            <a:pPr marL="285750" indent="-285750">
              <a:buFont typeface="Arial" panose="020B0604020202020204" pitchFamily="34" charset="0"/>
              <a:buChar char="•"/>
            </a:pPr>
            <a:r>
              <a:rPr lang="en-US" dirty="0"/>
              <a:t>We need an alternate test case!</a:t>
            </a:r>
          </a:p>
          <a:p>
            <a:endParaRPr lang="en-US" dirty="0"/>
          </a:p>
          <a:p>
            <a:r>
              <a:rPr lang="en-US" dirty="0"/>
              <a:t>Open your Project 09 folder and look at “</a:t>
            </a:r>
            <a:r>
              <a:rPr lang="en-US" dirty="0">
                <a:latin typeface="Consolas" panose="020B0609020204030204" pitchFamily="49" charset="0"/>
                <a:ea typeface="Menlo" panose="020B0609030804020204" pitchFamily="49" charset="0"/>
                <a:cs typeface="Menlo" panose="020B0609030804020204" pitchFamily="49" charset="0"/>
              </a:rPr>
              <a:t>fake_agent_input_2.soar</a:t>
            </a:r>
            <a:r>
              <a:rPr lang="en-US" dirty="0"/>
              <a:t>”.</a:t>
            </a:r>
          </a:p>
          <a:p>
            <a:pPr marL="285750" indent="-285750">
              <a:buFont typeface="Arial" panose="020B0604020202020204" pitchFamily="34" charset="0"/>
              <a:buChar char="•"/>
            </a:pPr>
            <a:r>
              <a:rPr lang="en-US" dirty="0"/>
              <a:t>The suppliers have different values than we’ve used so far.</a:t>
            </a:r>
          </a:p>
          <a:p>
            <a:pPr marL="285750" indent="-285750">
              <a:buFont typeface="Arial" panose="020B0604020202020204" pitchFamily="34" charset="0"/>
              <a:buChar char="•"/>
            </a:pPr>
            <a:r>
              <a:rPr lang="en-US" dirty="0"/>
              <a:t>The </a:t>
            </a:r>
            <a:r>
              <a:rPr lang="en-US" dirty="0">
                <a:latin typeface="Consolas" panose="020B0609020204030204" pitchFamily="49" charset="0"/>
                <a:ea typeface="Menlo" panose="020B0609030804020204" pitchFamily="49" charset="0"/>
                <a:cs typeface="Menlo" panose="020B0609030804020204" pitchFamily="49" charset="0"/>
              </a:rPr>
              <a:t>max-output-suppliers</a:t>
            </a:r>
            <a:r>
              <a:rPr lang="en-US" dirty="0"/>
              <a:t> setting is set to 5 instead of 3.</a:t>
            </a:r>
          </a:p>
          <a:p>
            <a:r>
              <a:rPr lang="en-US" dirty="0"/>
              <a:t>Figure out how the agent ought to sort these suppliers and why:</a:t>
            </a:r>
          </a:p>
          <a:p>
            <a:pPr marL="285750" indent="-285750">
              <a:buFont typeface="Arial" panose="020B0604020202020204" pitchFamily="34" charset="0"/>
              <a:buChar char="•"/>
            </a:pPr>
            <a:r>
              <a:rPr lang="en-US" dirty="0"/>
              <a:t>First Supplier01 (why?)</a:t>
            </a:r>
          </a:p>
          <a:p>
            <a:pPr marL="285750" indent="-285750">
              <a:buFont typeface="Arial" panose="020B0604020202020204" pitchFamily="34" charset="0"/>
              <a:buChar char="•"/>
            </a:pPr>
            <a:r>
              <a:rPr lang="en-US" dirty="0"/>
              <a:t>Then Supplier02 (why?)</a:t>
            </a:r>
          </a:p>
          <a:p>
            <a:pPr marL="285750" indent="-285750">
              <a:buFont typeface="Arial" panose="020B0604020202020204" pitchFamily="34" charset="0"/>
              <a:buChar char="•"/>
            </a:pPr>
            <a:r>
              <a:rPr lang="en-US" dirty="0"/>
              <a:t>Then Supplier03 (why?)</a:t>
            </a:r>
          </a:p>
          <a:p>
            <a:pPr marL="285750" indent="-285750">
              <a:buFont typeface="Arial" panose="020B0604020202020204" pitchFamily="34" charset="0"/>
              <a:buChar char="•"/>
            </a:pPr>
            <a:r>
              <a:rPr lang="en-US" dirty="0"/>
              <a:t>Then two of Suppliers 04, 05, or 06 in random order.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79831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848EE2-245E-103D-93D0-8C47533B6673}"/>
              </a:ext>
            </a:extLst>
          </p:cNvPr>
          <p:cNvPicPr>
            <a:picLocks noChangeAspect="1"/>
          </p:cNvPicPr>
          <p:nvPr/>
        </p:nvPicPr>
        <p:blipFill rotWithShape="1">
          <a:blip r:embed="rId2"/>
          <a:srcRect t="3906"/>
          <a:stretch/>
        </p:blipFill>
        <p:spPr>
          <a:xfrm>
            <a:off x="6911133" y="3959258"/>
            <a:ext cx="4507843" cy="2224908"/>
          </a:xfrm>
          <a:prstGeom prst="rect">
            <a:avLst/>
          </a:prstGeom>
          <a:ln>
            <a:solidFill>
              <a:schemeClr val="accent1"/>
            </a:solid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73CAEB3-DF45-E5CA-0905-10CE126685C7}"/>
              </a:ext>
            </a:extLst>
          </p:cNvPr>
          <p:cNvSpPr>
            <a:spLocks noGrp="1"/>
          </p:cNvSpPr>
          <p:nvPr>
            <p:ph type="title"/>
          </p:nvPr>
        </p:nvSpPr>
        <p:spPr/>
        <p:txBody>
          <a:bodyPr/>
          <a:lstStyle/>
          <a:p>
            <a:r>
              <a:rPr lang="en-US" dirty="0"/>
              <a:t>STEP 4: Let’s Write Some Code!</a:t>
            </a:r>
          </a:p>
        </p:txBody>
      </p:sp>
      <p:sp>
        <p:nvSpPr>
          <p:cNvPr id="3" name="Content Placeholder 2">
            <a:extLst>
              <a:ext uri="{FF2B5EF4-FFF2-40B4-BE49-F238E27FC236}">
                <a16:creationId xmlns:a16="http://schemas.microsoft.com/office/drawing/2014/main" id="{E3A522EE-61D7-0C19-9A4C-485D9C9A529F}"/>
              </a:ext>
            </a:extLst>
          </p:cNvPr>
          <p:cNvSpPr>
            <a:spLocks noGrp="1"/>
          </p:cNvSpPr>
          <p:nvPr>
            <p:ph idx="1"/>
          </p:nvPr>
        </p:nvSpPr>
        <p:spPr>
          <a:xfrm>
            <a:off x="612648" y="1557210"/>
            <a:ext cx="10597896" cy="3930085"/>
          </a:xfrm>
        </p:spPr>
        <p:txBody>
          <a:bodyPr>
            <a:normAutofit lnSpcReduction="10000"/>
          </a:bodyPr>
          <a:lstStyle/>
          <a:p>
            <a:pPr marL="342900" indent="-342900">
              <a:buAutoNum type="arabicPeriod"/>
            </a:pPr>
            <a:r>
              <a:rPr lang="en-US" dirty="0"/>
              <a:t>Open </a:t>
            </a:r>
            <a:r>
              <a:rPr lang="en-US" dirty="0">
                <a:latin typeface="Consolas" panose="020B0609020204030204" pitchFamily="49" charset="0"/>
                <a:ea typeface="Menlo" panose="020B0609030804020204" pitchFamily="49" charset="0"/>
                <a:cs typeface="Menlo" panose="020B0609030804020204" pitchFamily="49" charset="0"/>
              </a:rPr>
              <a:t>_</a:t>
            </a:r>
            <a:r>
              <a:rPr lang="en-US" dirty="0" err="1">
                <a:latin typeface="Consolas" panose="020B0609020204030204" pitchFamily="49" charset="0"/>
                <a:ea typeface="Menlo" panose="020B0609030804020204" pitchFamily="49" charset="0"/>
                <a:cs typeface="Menlo" panose="020B0609030804020204" pitchFamily="49" charset="0"/>
              </a:rPr>
              <a:t>firstload_suppliersort.soar</a:t>
            </a:r>
            <a:r>
              <a:rPr lang="en-US" dirty="0"/>
              <a:t> and uncomment the line that loads </a:t>
            </a:r>
            <a:r>
              <a:rPr lang="en-US" dirty="0">
                <a:latin typeface="Consolas" panose="020B0609020204030204" pitchFamily="49" charset="0"/>
                <a:ea typeface="Menlo" panose="020B0609030804020204" pitchFamily="49" charset="0"/>
                <a:cs typeface="Menlo" panose="020B0609030804020204" pitchFamily="49" charset="0"/>
              </a:rPr>
              <a:t>fake_agent_input_2.soar</a:t>
            </a:r>
            <a:r>
              <a:rPr lang="en-US" dirty="0"/>
              <a:t>.</a:t>
            </a:r>
          </a:p>
          <a:p>
            <a:pPr marL="571500" lvl="1" indent="-342900"/>
            <a:r>
              <a:rPr lang="en-US" dirty="0"/>
              <a:t>(You can comment out the previous line that loads the other input.)</a:t>
            </a:r>
          </a:p>
          <a:p>
            <a:pPr marL="342900" indent="-342900">
              <a:buAutoNum type="arabicPeriod"/>
            </a:pPr>
            <a:r>
              <a:rPr lang="en-US" dirty="0"/>
              <a:t>Now find the comments in </a:t>
            </a:r>
            <a:r>
              <a:rPr lang="en-US" dirty="0" err="1">
                <a:latin typeface="Consolas" panose="020B0609020204030204" pitchFamily="49" charset="0"/>
                <a:ea typeface="Menlo" panose="020B0609030804020204" pitchFamily="49" charset="0"/>
                <a:cs typeface="Menlo" panose="020B0609030804020204" pitchFamily="49" charset="0"/>
              </a:rPr>
              <a:t>suppliersort_tie.soar</a:t>
            </a:r>
            <a:r>
              <a:rPr lang="en-US" dirty="0"/>
              <a:t> labeled “STEP 4.”</a:t>
            </a:r>
          </a:p>
          <a:p>
            <a:pPr marL="342900" indent="-342900">
              <a:buAutoNum type="arabicPeriod"/>
            </a:pPr>
            <a:r>
              <a:rPr lang="en-US" dirty="0"/>
              <a:t>Write a new apply rule there for </a:t>
            </a:r>
            <a:r>
              <a:rPr lang="en-US" dirty="0">
                <a:latin typeface="Consolas" panose="020B0609020204030204" pitchFamily="49" charset="0"/>
                <a:ea typeface="Menlo" panose="020B0609030804020204" pitchFamily="49" charset="0"/>
                <a:cs typeface="Menlo" panose="020B0609030804020204" pitchFamily="49" charset="0"/>
              </a:rPr>
              <a:t>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a:t>
            </a:r>
            <a:r>
              <a:rPr lang="en-US" dirty="0"/>
              <a:t> that creates a binary indifferent preference between any two tied suppliers that have the same </a:t>
            </a:r>
            <a:r>
              <a:rPr lang="en-US" dirty="0">
                <a:latin typeface="Consolas" panose="020B0609020204030204" pitchFamily="49" charset="0"/>
                <a:ea typeface="Menlo" panose="020B0609030804020204" pitchFamily="49" charset="0"/>
                <a:cs typeface="Menlo" panose="020B0609030804020204" pitchFamily="49" charset="0"/>
              </a:rPr>
              <a:t>total-score</a:t>
            </a:r>
            <a:r>
              <a:rPr lang="en-US" dirty="0"/>
              <a:t>.</a:t>
            </a:r>
          </a:p>
          <a:p>
            <a:pPr marL="571500" lvl="1" indent="-342900"/>
            <a:r>
              <a:rPr lang="en-US" dirty="0"/>
              <a:t>Hint: You can copy most of the rule code from the other apply rule, </a:t>
            </a:r>
            <a:br>
              <a:rPr lang="en-US" dirty="0"/>
            </a:br>
            <a:r>
              <a:rPr lang="en-US" dirty="0"/>
              <a:t>(</a:t>
            </a:r>
            <a:r>
              <a:rPr lang="en-US" dirty="0">
                <a:latin typeface="Consolas" panose="020B0609020204030204" pitchFamily="49" charset="0"/>
                <a:ea typeface="Menlo" panose="020B0609030804020204" pitchFamily="49" charset="0"/>
                <a:cs typeface="Menlo" panose="020B0609030804020204" pitchFamily="49" charset="0"/>
              </a:rPr>
              <a:t>apply*</a:t>
            </a:r>
            <a:r>
              <a:rPr lang="en-US" dirty="0" err="1">
                <a:latin typeface="Consolas" panose="020B0609020204030204" pitchFamily="49" charset="0"/>
                <a:ea typeface="Menlo" panose="020B0609030804020204" pitchFamily="49" charset="0"/>
                <a:cs typeface="Menlo" panose="020B0609030804020204" pitchFamily="49" charset="0"/>
              </a:rPr>
              <a:t>suppliersort</a:t>
            </a:r>
            <a:r>
              <a:rPr lang="en-US" dirty="0">
                <a:latin typeface="Consolas" panose="020B0609020204030204" pitchFamily="49" charset="0"/>
                <a:ea typeface="Menlo" panose="020B0609030804020204" pitchFamily="49" charset="0"/>
                <a:cs typeface="Menlo" panose="020B0609030804020204" pitchFamily="49" charset="0"/>
              </a:rPr>
              <a:t>-tie*break-</a:t>
            </a:r>
            <a:r>
              <a:rPr lang="en-US" dirty="0" err="1">
                <a:latin typeface="Consolas" panose="020B0609020204030204" pitchFamily="49" charset="0"/>
                <a:ea typeface="Menlo" panose="020B0609030804020204" pitchFamily="49" charset="0"/>
                <a:cs typeface="Menlo" panose="020B0609030804020204" pitchFamily="49" charset="0"/>
              </a:rPr>
              <a:t>attr</a:t>
            </a:r>
            <a:r>
              <a:rPr lang="en-US" dirty="0">
                <a:latin typeface="Consolas" panose="020B0609020204030204" pitchFamily="49" charset="0"/>
                <a:ea typeface="Menlo" panose="020B0609030804020204" pitchFamily="49" charset="0"/>
                <a:cs typeface="Menlo" panose="020B0609030804020204" pitchFamily="49" charset="0"/>
              </a:rPr>
              <a:t>-tie*prefer-total-score</a:t>
            </a:r>
            <a:r>
              <a:rPr lang="en-US" dirty="0"/>
              <a:t>)</a:t>
            </a:r>
          </a:p>
          <a:p>
            <a:pPr marL="571500" lvl="1" indent="-342900"/>
            <a:r>
              <a:rPr lang="en-US" dirty="0"/>
              <a:t>Include an appropriate (</a:t>
            </a:r>
            <a:r>
              <a:rPr lang="en-US" dirty="0">
                <a:latin typeface="Consolas" panose="020B0609020204030204" pitchFamily="49" charset="0"/>
                <a:ea typeface="Menlo" panose="020B0609030804020204" pitchFamily="49" charset="0"/>
                <a:cs typeface="Menlo" panose="020B0609030804020204" pitchFamily="49" charset="0"/>
              </a:rPr>
              <a:t>write</a:t>
            </a:r>
            <a:r>
              <a:rPr lang="en-US" dirty="0"/>
              <a:t>) statement that shows</a:t>
            </a:r>
            <a:br>
              <a:rPr lang="en-US" dirty="0"/>
            </a:br>
            <a:r>
              <a:rPr lang="en-US" dirty="0"/>
              <a:t>which pairs of suppliers are given binary indifference.</a:t>
            </a:r>
          </a:p>
          <a:p>
            <a:pPr marL="342900" indent="-342900">
              <a:buAutoNum type="arabicPeriod"/>
            </a:pPr>
            <a:r>
              <a:rPr lang="en-US" dirty="0"/>
              <a:t>Test your rule by running your agent to completion.</a:t>
            </a:r>
          </a:p>
          <a:p>
            <a:pPr marL="571500" lvl="1" indent="-342900"/>
            <a:r>
              <a:rPr lang="en-US" dirty="0"/>
              <a:t>You should see suppliers 4, 5, and 6 given binary </a:t>
            </a:r>
            <a:br>
              <a:rPr lang="en-US" dirty="0"/>
            </a:br>
            <a:r>
              <a:rPr lang="en-US" dirty="0"/>
              <a:t>indifference relative to each other. </a:t>
            </a:r>
            <a:r>
              <a:rPr lang="en-US" dirty="0">
                <a:sym typeface="Wingdings" pitchFamily="2" charset="2"/>
              </a:rPr>
              <a:t></a:t>
            </a:r>
            <a:endParaRPr lang="en-US" dirty="0"/>
          </a:p>
        </p:txBody>
      </p:sp>
      <p:sp>
        <p:nvSpPr>
          <p:cNvPr id="5" name="Rectangle 4">
            <a:extLst>
              <a:ext uri="{FF2B5EF4-FFF2-40B4-BE49-F238E27FC236}">
                <a16:creationId xmlns:a16="http://schemas.microsoft.com/office/drawing/2014/main" id="{9FFD3536-21D8-E2DE-6A75-B7E039FDB8CE}"/>
              </a:ext>
            </a:extLst>
          </p:cNvPr>
          <p:cNvSpPr/>
          <p:nvPr/>
        </p:nvSpPr>
        <p:spPr bwMode="gray">
          <a:xfrm>
            <a:off x="6911132" y="4430597"/>
            <a:ext cx="4507843" cy="641023"/>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51146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7A3A-666B-8A88-2FDF-045BB32971B2}"/>
              </a:ext>
            </a:extLst>
          </p:cNvPr>
          <p:cNvSpPr>
            <a:spLocks noGrp="1"/>
          </p:cNvSpPr>
          <p:nvPr>
            <p:ph type="title"/>
          </p:nvPr>
        </p:nvSpPr>
        <p:spPr>
          <a:xfrm>
            <a:off x="1752600" y="3212854"/>
            <a:ext cx="8686800" cy="761747"/>
          </a:xfrm>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soar </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t> Command</a:t>
            </a:r>
          </a:p>
        </p:txBody>
      </p:sp>
      <p:sp>
        <p:nvSpPr>
          <p:cNvPr id="3" name="Text Placeholder 2">
            <a:extLst>
              <a:ext uri="{FF2B5EF4-FFF2-40B4-BE49-F238E27FC236}">
                <a16:creationId xmlns:a16="http://schemas.microsoft.com/office/drawing/2014/main" id="{9445FAB9-523D-C0DE-0C95-68546410BB78}"/>
              </a:ext>
            </a:extLst>
          </p:cNvPr>
          <p:cNvSpPr>
            <a:spLocks noGrp="1"/>
          </p:cNvSpPr>
          <p:nvPr>
            <p:ph type="body" idx="1"/>
          </p:nvPr>
        </p:nvSpPr>
        <p:spPr/>
        <p:txBody>
          <a:bodyPr/>
          <a:lstStyle/>
          <a:p>
            <a:r>
              <a:rPr lang="en-US" dirty="0"/>
              <a:t>So One Agent Can Process Many Jobs</a:t>
            </a:r>
          </a:p>
        </p:txBody>
      </p:sp>
    </p:spTree>
    <p:extLst>
      <p:ext uri="{BB962C8B-B14F-4D97-AF65-F5344CB8AC3E}">
        <p14:creationId xmlns:p14="http://schemas.microsoft.com/office/powerpoint/2010/main" val="159443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A3D0-EB4B-BC8B-2831-A6C680A1D237}"/>
              </a:ext>
            </a:extLst>
          </p:cNvPr>
          <p:cNvSpPr>
            <a:spLocks noGrp="1"/>
          </p:cNvSpPr>
          <p:nvPr>
            <p:ph type="title"/>
          </p:nvPr>
        </p:nvSpPr>
        <p:spPr/>
        <p:txBody>
          <a:bodyPr/>
          <a:lstStyle/>
          <a:p>
            <a:r>
              <a:rPr lang="en-US" dirty="0"/>
              <a:t>Multi-Job Agents</a:t>
            </a:r>
          </a:p>
        </p:txBody>
      </p:sp>
      <p:sp>
        <p:nvSpPr>
          <p:cNvPr id="3" name="Content Placeholder 2">
            <a:extLst>
              <a:ext uri="{FF2B5EF4-FFF2-40B4-BE49-F238E27FC236}">
                <a16:creationId xmlns:a16="http://schemas.microsoft.com/office/drawing/2014/main" id="{1D723694-F9B9-E7C0-1598-9C493D027955}"/>
              </a:ext>
            </a:extLst>
          </p:cNvPr>
          <p:cNvSpPr>
            <a:spLocks noGrp="1"/>
          </p:cNvSpPr>
          <p:nvPr>
            <p:ph idx="1"/>
          </p:nvPr>
        </p:nvSpPr>
        <p:spPr>
          <a:xfrm>
            <a:off x="637031" y="1335024"/>
            <a:ext cx="10753343" cy="4727846"/>
          </a:xfrm>
        </p:spPr>
        <p:txBody>
          <a:bodyPr>
            <a:normAutofit/>
          </a:bodyPr>
          <a:lstStyle/>
          <a:p>
            <a:r>
              <a:rPr lang="en-US" dirty="0"/>
              <a:t>After our agent sends output, what if we want it to then process different inputs?</a:t>
            </a:r>
          </a:p>
          <a:p>
            <a:pPr marL="285750" indent="-285750">
              <a:buFont typeface="Arial" panose="020B0604020202020204" pitchFamily="34" charset="0"/>
              <a:buChar char="•"/>
            </a:pPr>
            <a:endParaRPr lang="en-US" dirty="0"/>
          </a:p>
          <a:p>
            <a:r>
              <a:rPr lang="en-US" dirty="0"/>
              <a:t>Test it:</a:t>
            </a:r>
          </a:p>
          <a:p>
            <a:pPr marL="285750" indent="-285750">
              <a:buFont typeface="Arial" panose="020B0604020202020204" pitchFamily="34" charset="0"/>
              <a:buChar char="•"/>
            </a:pPr>
            <a:r>
              <a:rPr lang="en-US" dirty="0"/>
              <a:t>Run your agent to completion using </a:t>
            </a:r>
            <a:r>
              <a:rPr lang="en-US" dirty="0">
                <a:latin typeface="Consolas" panose="020B0609020204030204" pitchFamily="49" charset="0"/>
                <a:ea typeface="Menlo" panose="020B0609030804020204" pitchFamily="49" charset="0"/>
                <a:cs typeface="Menlo" panose="020B0609030804020204" pitchFamily="49" charset="0"/>
              </a:rPr>
              <a:t>fake_agent_input_2.soar</a:t>
            </a:r>
            <a:r>
              <a:rPr lang="en-US" dirty="0">
                <a:ea typeface="Menlo" panose="020B0609030804020204" pitchFamily="49" charset="0"/>
                <a:cs typeface="Menlo" panose="020B0609030804020204" pitchFamily="49" charset="0"/>
              </a:rPr>
              <a:t> as an initial set of inputs.</a:t>
            </a:r>
          </a:p>
          <a:p>
            <a:pPr marL="285750" indent="-285750">
              <a:buFont typeface="Arial" panose="020B0604020202020204" pitchFamily="34" charset="0"/>
              <a:buChar char="•"/>
            </a:pPr>
            <a:r>
              <a:rPr lang="en-US" dirty="0"/>
              <a:t>Then manually load </a:t>
            </a:r>
            <a:r>
              <a:rPr lang="en-US" dirty="0" err="1">
                <a:latin typeface="Consolas" panose="020B0609020204030204" pitchFamily="49" charset="0"/>
                <a:ea typeface="Menlo" panose="020B0609030804020204" pitchFamily="49" charset="0"/>
                <a:cs typeface="Menlo" panose="020B0609030804020204" pitchFamily="49" charset="0"/>
              </a:rPr>
              <a:t>fake_agent_input.soar</a:t>
            </a:r>
            <a:r>
              <a:rPr lang="en-US" dirty="0"/>
              <a:t> into your agent as a </a:t>
            </a:r>
            <a:r>
              <a:rPr lang="en-US" i="1" dirty="0"/>
              <a:t>new</a:t>
            </a:r>
            <a:r>
              <a:rPr lang="en-US" dirty="0"/>
              <a:t> set of inputs.</a:t>
            </a:r>
          </a:p>
          <a:p>
            <a:pPr marL="514350" lvl="1" indent="-285750"/>
            <a:r>
              <a:rPr lang="en-US" dirty="0"/>
              <a:t>The </a:t>
            </a:r>
            <a:r>
              <a:rPr lang="en-US" dirty="0" err="1">
                <a:latin typeface="Consolas" panose="020B0609020204030204" pitchFamily="49" charset="0"/>
                <a:ea typeface="Menlo" panose="020B0609030804020204" pitchFamily="49" charset="0"/>
                <a:cs typeface="Menlo" panose="020B0609030804020204" pitchFamily="49" charset="0"/>
              </a:rPr>
              <a:t>fake_agent_input</a:t>
            </a:r>
            <a:r>
              <a:rPr lang="en-US" dirty="0">
                <a:latin typeface="Consolas" panose="020B0609020204030204" pitchFamily="49" charset="0"/>
                <a:ea typeface="Menlo" panose="020B0609030804020204" pitchFamily="49" charset="0"/>
                <a:cs typeface="Menlo" panose="020B0609030804020204" pitchFamily="49" charset="0"/>
              </a:rPr>
              <a:t>_...</a:t>
            </a:r>
            <a:r>
              <a:rPr lang="en-US" dirty="0"/>
              <a:t> rules use the same rule names, so one file will overwrite the other.</a:t>
            </a:r>
          </a:p>
          <a:p>
            <a:pPr marL="285750" indent="-285750">
              <a:buFont typeface="Arial" panose="020B0604020202020204" pitchFamily="34" charset="0"/>
              <a:buChar char="•"/>
            </a:pPr>
            <a:r>
              <a:rPr lang="en-US" dirty="0"/>
              <a:t>Run your agent from its current state. What happens?</a:t>
            </a:r>
          </a:p>
          <a:p>
            <a:pPr marL="514350" lvl="1" indent="-285750"/>
            <a:r>
              <a:rPr lang="en-US" dirty="0"/>
              <a:t>The agent enters a </a:t>
            </a:r>
            <a:r>
              <a:rPr lang="en-US" i="1" dirty="0"/>
              <a:t>state no-change</a:t>
            </a:r>
            <a:r>
              <a:rPr lang="en-US" dirty="0"/>
              <a:t> loop.</a:t>
            </a:r>
          </a:p>
          <a:p>
            <a:endParaRPr lang="en-US" dirty="0"/>
          </a:p>
          <a:p>
            <a:r>
              <a:rPr lang="en-US" dirty="0"/>
              <a:t>The problem: Our </a:t>
            </a:r>
            <a:r>
              <a:rPr lang="en-US" dirty="0">
                <a:latin typeface="Consolas" panose="020B0609020204030204" pitchFamily="49" charset="0"/>
              </a:rPr>
              <a:t>supplier-list</a:t>
            </a:r>
            <a:r>
              <a:rPr lang="en-US" dirty="0"/>
              <a:t> object is still there.</a:t>
            </a:r>
          </a:p>
          <a:p>
            <a:pPr marL="285750" indent="-285750">
              <a:buFont typeface="Arial" panose="020B0604020202020204" pitchFamily="34" charset="0"/>
              <a:buChar char="•"/>
            </a:pPr>
            <a:r>
              <a:rPr lang="en-US" dirty="0"/>
              <a:t>So our agent still tries to apply</a:t>
            </a:r>
            <a:br>
              <a:rPr lang="en-US" dirty="0"/>
            </a:br>
            <a:r>
              <a:rPr lang="en-US" dirty="0">
                <a:latin typeface="Consolas" panose="020B0609020204030204" pitchFamily="49" charset="0"/>
              </a:rPr>
              <a:t>(output-supplier-list)</a:t>
            </a:r>
          </a:p>
          <a:p>
            <a:pPr marL="285750" indent="-285750">
              <a:buFont typeface="Arial" panose="020B0604020202020204" pitchFamily="34" charset="0"/>
              <a:buChar char="•"/>
            </a:pPr>
            <a:r>
              <a:rPr lang="en-US" dirty="0"/>
              <a:t>This causes an </a:t>
            </a:r>
            <a:r>
              <a:rPr lang="en-US" i="1" dirty="0"/>
              <a:t>operator no-change</a:t>
            </a:r>
            <a:r>
              <a:rPr lang="en-US" dirty="0"/>
              <a:t> impasse,</a:t>
            </a:r>
            <a:br>
              <a:rPr lang="en-US" dirty="0"/>
            </a:br>
            <a:r>
              <a:rPr lang="en-US" dirty="0"/>
              <a:t>followed by the </a:t>
            </a:r>
            <a:r>
              <a:rPr lang="en-US" i="1" dirty="0"/>
              <a:t>state no-change</a:t>
            </a:r>
            <a:r>
              <a:rPr lang="en-US" dirty="0"/>
              <a:t> impasses.</a:t>
            </a:r>
          </a:p>
        </p:txBody>
      </p:sp>
      <p:sp>
        <p:nvSpPr>
          <p:cNvPr id="7" name="Rectangle 6">
            <a:extLst>
              <a:ext uri="{FF2B5EF4-FFF2-40B4-BE49-F238E27FC236}">
                <a16:creationId xmlns:a16="http://schemas.microsoft.com/office/drawing/2014/main" id="{ED8CA723-E1EE-394F-5549-7A34542B3623}"/>
              </a:ext>
            </a:extLst>
          </p:cNvPr>
          <p:cNvSpPr/>
          <p:nvPr/>
        </p:nvSpPr>
        <p:spPr bwMode="gray">
          <a:xfrm>
            <a:off x="5919681" y="342902"/>
            <a:ext cx="5815120" cy="680601"/>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Reminder: Use the “Source” button in the Java Debugger to quickly load a .soar file to your agent.</a:t>
            </a:r>
          </a:p>
        </p:txBody>
      </p:sp>
      <p:pic>
        <p:nvPicPr>
          <p:cNvPr id="5" name="Picture 4">
            <a:extLst>
              <a:ext uri="{FF2B5EF4-FFF2-40B4-BE49-F238E27FC236}">
                <a16:creationId xmlns:a16="http://schemas.microsoft.com/office/drawing/2014/main" id="{EC743E36-E013-4C1E-D415-359701F23136}"/>
              </a:ext>
            </a:extLst>
          </p:cNvPr>
          <p:cNvPicPr>
            <a:picLocks noChangeAspect="1"/>
          </p:cNvPicPr>
          <p:nvPr/>
        </p:nvPicPr>
        <p:blipFill>
          <a:blip r:embed="rId3"/>
          <a:stretch>
            <a:fillRect/>
          </a:stretch>
        </p:blipFill>
        <p:spPr>
          <a:xfrm>
            <a:off x="6887068" y="3516503"/>
            <a:ext cx="3887769" cy="1388489"/>
          </a:xfrm>
          <a:prstGeom prst="rect">
            <a:avLst/>
          </a:prstGeom>
          <a:ln>
            <a:solidFill>
              <a:schemeClr val="accent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2DCE3B7-211B-74C0-7623-18314BF4E3BF}"/>
              </a:ext>
            </a:extLst>
          </p:cNvPr>
          <p:cNvPicPr>
            <a:picLocks noChangeAspect="1"/>
          </p:cNvPicPr>
          <p:nvPr/>
        </p:nvPicPr>
        <p:blipFill>
          <a:blip r:embed="rId4"/>
          <a:stretch>
            <a:fillRect/>
          </a:stretch>
        </p:blipFill>
        <p:spPr>
          <a:xfrm>
            <a:off x="6319042" y="5064724"/>
            <a:ext cx="4455795" cy="1309667"/>
          </a:xfrm>
          <a:prstGeom prst="rect">
            <a:avLst/>
          </a:prstGeom>
          <a:ln>
            <a:solidFill>
              <a:schemeClr val="accent1"/>
            </a:solid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F0F70B27-CC73-18AE-6537-53BAD1EF2BC8}"/>
              </a:ext>
            </a:extLst>
          </p:cNvPr>
          <p:cNvSpPr/>
          <p:nvPr/>
        </p:nvSpPr>
        <p:spPr bwMode="gray">
          <a:xfrm>
            <a:off x="7419774" y="4109535"/>
            <a:ext cx="2261553" cy="42475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4" name="Rectangle 13">
            <a:extLst>
              <a:ext uri="{FF2B5EF4-FFF2-40B4-BE49-F238E27FC236}">
                <a16:creationId xmlns:a16="http://schemas.microsoft.com/office/drawing/2014/main" id="{CEFFD136-BF21-03DD-DF31-7C5FE0C56757}"/>
              </a:ext>
            </a:extLst>
          </p:cNvPr>
          <p:cNvSpPr/>
          <p:nvPr/>
        </p:nvSpPr>
        <p:spPr bwMode="gray">
          <a:xfrm>
            <a:off x="6285386" y="5379678"/>
            <a:ext cx="3279619" cy="424758"/>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38507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A3D0-EB4B-BC8B-2831-A6C680A1D237}"/>
              </a:ext>
            </a:extLst>
          </p:cNvPr>
          <p:cNvSpPr>
            <a:spLocks noGrp="1"/>
          </p:cNvSpPr>
          <p:nvPr>
            <p:ph type="title"/>
          </p:nvPr>
        </p:nvSpPr>
        <p:spPr/>
        <p:txBody>
          <a:bodyPr/>
          <a:lstStyle/>
          <a:p>
            <a:r>
              <a:rPr lang="en-US" dirty="0"/>
              <a:t>Attempt: Remove Old Output Manually</a:t>
            </a:r>
          </a:p>
        </p:txBody>
      </p:sp>
      <p:sp>
        <p:nvSpPr>
          <p:cNvPr id="3" name="Content Placeholder 2">
            <a:extLst>
              <a:ext uri="{FF2B5EF4-FFF2-40B4-BE49-F238E27FC236}">
                <a16:creationId xmlns:a16="http://schemas.microsoft.com/office/drawing/2014/main" id="{1D723694-F9B9-E7C0-1598-9C493D027955}"/>
              </a:ext>
            </a:extLst>
          </p:cNvPr>
          <p:cNvSpPr>
            <a:spLocks noGrp="1"/>
          </p:cNvSpPr>
          <p:nvPr>
            <p:ph idx="1"/>
          </p:nvPr>
        </p:nvSpPr>
        <p:spPr>
          <a:xfrm>
            <a:off x="637031" y="1335024"/>
            <a:ext cx="10753343" cy="4727846"/>
          </a:xfrm>
        </p:spPr>
        <p:txBody>
          <a:bodyPr>
            <a:normAutofit/>
          </a:bodyPr>
          <a:lstStyle/>
          <a:p>
            <a:r>
              <a:rPr lang="en-US" dirty="0"/>
              <a:t>We can remove the </a:t>
            </a:r>
            <a:r>
              <a:rPr lang="en-US" dirty="0">
                <a:latin typeface="Consolas" panose="020B0609020204030204" pitchFamily="49" charset="0"/>
              </a:rPr>
              <a:t>supplier-list</a:t>
            </a:r>
            <a:r>
              <a:rPr lang="en-US" dirty="0"/>
              <a:t> object from the state at the same time as we send it to output.</a:t>
            </a:r>
          </a:p>
          <a:p>
            <a:pPr marL="285750" indent="-285750">
              <a:buFont typeface="Arial" panose="020B0604020202020204" pitchFamily="34" charset="0"/>
              <a:buChar char="•"/>
            </a:pPr>
            <a:r>
              <a:rPr lang="en-US" dirty="0"/>
              <a:t>Find the comment labeled “STEP 5” and add a line there that removes supplier-list.</a:t>
            </a:r>
          </a:p>
          <a:p>
            <a:r>
              <a:rPr lang="en-US" dirty="0"/>
              <a:t>Test it:</a:t>
            </a:r>
          </a:p>
          <a:p>
            <a:pPr marL="285750" indent="-285750">
              <a:buFont typeface="Arial" panose="020B0604020202020204" pitchFamily="34" charset="0"/>
              <a:buChar char="•"/>
            </a:pPr>
            <a:r>
              <a:rPr lang="en-US" dirty="0"/>
              <a:t>Run your agent to completion using </a:t>
            </a:r>
            <a:r>
              <a:rPr lang="en-US" dirty="0">
                <a:latin typeface="Consolas" panose="020B0609020204030204" pitchFamily="49" charset="0"/>
                <a:ea typeface="Menlo" panose="020B0609030804020204" pitchFamily="49" charset="0"/>
                <a:cs typeface="Menlo" panose="020B0609030804020204" pitchFamily="49" charset="0"/>
              </a:rPr>
              <a:t>fake_agent_input_2.soar</a:t>
            </a:r>
            <a:r>
              <a:rPr lang="en-US" dirty="0">
                <a:ea typeface="Menlo" panose="020B0609030804020204" pitchFamily="49" charset="0"/>
                <a:cs typeface="Menlo" panose="020B0609030804020204" pitchFamily="49" charset="0"/>
              </a:rPr>
              <a:t> as an initial set of inputs.</a:t>
            </a:r>
          </a:p>
          <a:p>
            <a:pPr marL="285750" indent="-285750">
              <a:buFont typeface="Arial" panose="020B0604020202020204" pitchFamily="34" charset="0"/>
              <a:buChar char="•"/>
            </a:pPr>
            <a:r>
              <a:rPr lang="en-US" dirty="0"/>
              <a:t>Then manually load </a:t>
            </a:r>
            <a:r>
              <a:rPr lang="en-US" dirty="0" err="1">
                <a:latin typeface="Consolas" panose="020B0609020204030204" pitchFamily="49" charset="0"/>
                <a:ea typeface="Menlo" panose="020B0609030804020204" pitchFamily="49" charset="0"/>
                <a:cs typeface="Menlo" panose="020B0609030804020204" pitchFamily="49" charset="0"/>
              </a:rPr>
              <a:t>fake_agent_input.soar</a:t>
            </a:r>
            <a:r>
              <a:rPr lang="en-US" dirty="0"/>
              <a:t> into your agent as a </a:t>
            </a:r>
            <a:r>
              <a:rPr lang="en-US" i="1" dirty="0"/>
              <a:t>new</a:t>
            </a:r>
            <a:r>
              <a:rPr lang="en-US" dirty="0"/>
              <a:t> set of inputs.</a:t>
            </a:r>
          </a:p>
          <a:p>
            <a:pPr marL="285750" indent="-285750">
              <a:buFont typeface="Arial" panose="020B0604020202020204" pitchFamily="34" charset="0"/>
              <a:buChar char="•"/>
            </a:pPr>
            <a:r>
              <a:rPr lang="en-US" dirty="0"/>
              <a:t>Run your agent again from its current state. What happens?</a:t>
            </a:r>
          </a:p>
          <a:p>
            <a:pPr marL="514350" lvl="1" indent="-285750"/>
            <a:r>
              <a:rPr lang="en-US" dirty="0"/>
              <a:t>The agent seems to run okay again…</a:t>
            </a:r>
          </a:p>
          <a:p>
            <a:pPr marL="514350" lvl="1" indent="-285750"/>
            <a:r>
              <a:rPr lang="en-US" dirty="0"/>
              <a:t>But check the output:</a:t>
            </a:r>
          </a:p>
          <a:p>
            <a:pPr marL="742950" lvl="3" indent="-285750"/>
            <a:r>
              <a:rPr lang="en-US" dirty="0"/>
              <a:t>The old output is still being sent!</a:t>
            </a:r>
          </a:p>
          <a:p>
            <a:pPr marL="742950" lvl="3" indent="-285750"/>
            <a:r>
              <a:rPr lang="en-US" dirty="0"/>
              <a:t>In addition to the new output!</a:t>
            </a:r>
          </a:p>
          <a:p>
            <a:endParaRPr lang="en-US" dirty="0"/>
          </a:p>
          <a:p>
            <a:r>
              <a:rPr lang="en-US" dirty="0"/>
              <a:t>The problem: o-supported WMEs (like the output list)</a:t>
            </a:r>
            <a:br>
              <a:rPr lang="en-US" dirty="0"/>
            </a:br>
            <a:r>
              <a:rPr lang="en-US" dirty="0"/>
              <a:t>don’t go away on their own!</a:t>
            </a:r>
          </a:p>
        </p:txBody>
      </p:sp>
      <p:pic>
        <p:nvPicPr>
          <p:cNvPr id="8" name="Picture 7">
            <a:extLst>
              <a:ext uri="{FF2B5EF4-FFF2-40B4-BE49-F238E27FC236}">
                <a16:creationId xmlns:a16="http://schemas.microsoft.com/office/drawing/2014/main" id="{8817565C-C9A8-EBB6-F664-50E907AC993D}"/>
              </a:ext>
            </a:extLst>
          </p:cNvPr>
          <p:cNvPicPr>
            <a:picLocks noChangeAspect="1"/>
          </p:cNvPicPr>
          <p:nvPr/>
        </p:nvPicPr>
        <p:blipFill>
          <a:blip r:embed="rId2"/>
          <a:srcRect/>
          <a:stretch/>
        </p:blipFill>
        <p:spPr>
          <a:xfrm>
            <a:off x="6323628" y="3578490"/>
            <a:ext cx="5066746" cy="2536957"/>
          </a:xfrm>
          <a:prstGeom prst="rect">
            <a:avLst/>
          </a:prstGeom>
          <a:ln>
            <a:solidFill>
              <a:schemeClr val="accent1"/>
            </a:solid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D7DDB2D3-C238-05E3-FE82-22E8C0A7BF49}"/>
              </a:ext>
            </a:extLst>
          </p:cNvPr>
          <p:cNvSpPr/>
          <p:nvPr/>
        </p:nvSpPr>
        <p:spPr bwMode="gray">
          <a:xfrm>
            <a:off x="6446551" y="3969400"/>
            <a:ext cx="347870" cy="190433"/>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Rectangle 10">
            <a:extLst>
              <a:ext uri="{FF2B5EF4-FFF2-40B4-BE49-F238E27FC236}">
                <a16:creationId xmlns:a16="http://schemas.microsoft.com/office/drawing/2014/main" id="{0A698530-6C01-32C1-251B-BDA8482A2C94}"/>
              </a:ext>
            </a:extLst>
          </p:cNvPr>
          <p:cNvSpPr/>
          <p:nvPr/>
        </p:nvSpPr>
        <p:spPr bwMode="gray">
          <a:xfrm>
            <a:off x="6446551" y="4972388"/>
            <a:ext cx="347870" cy="190433"/>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2" name="Rectangle 11">
            <a:extLst>
              <a:ext uri="{FF2B5EF4-FFF2-40B4-BE49-F238E27FC236}">
                <a16:creationId xmlns:a16="http://schemas.microsoft.com/office/drawing/2014/main" id="{648E2A52-5AAC-3697-23A5-284539D6D115}"/>
              </a:ext>
            </a:extLst>
          </p:cNvPr>
          <p:cNvSpPr/>
          <p:nvPr/>
        </p:nvSpPr>
        <p:spPr bwMode="gray">
          <a:xfrm>
            <a:off x="9431825" y="5920327"/>
            <a:ext cx="522880" cy="204547"/>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150376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CD69-FCB4-39C2-216F-A43387F6F719}"/>
              </a:ext>
            </a:extLst>
          </p:cNvPr>
          <p:cNvSpPr>
            <a:spLocks noGrp="1"/>
          </p:cNvSpPr>
          <p:nvPr>
            <p:ph type="title"/>
          </p:nvPr>
        </p:nvSpPr>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soar</a:t>
            </a:r>
            <a:r>
              <a:rPr lang="en-US" dirty="0">
                <a:ea typeface="Menlo" panose="020B0609030804020204" pitchFamily="49" charset="0"/>
                <a:cs typeface="Menlo" panose="020B0609030804020204" pitchFamily="49" charset="0"/>
              </a:rPr>
              <a:t> </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t> Command</a:t>
            </a:r>
          </a:p>
        </p:txBody>
      </p:sp>
      <p:sp>
        <p:nvSpPr>
          <p:cNvPr id="3" name="Content Placeholder 2">
            <a:extLst>
              <a:ext uri="{FF2B5EF4-FFF2-40B4-BE49-F238E27FC236}">
                <a16:creationId xmlns:a16="http://schemas.microsoft.com/office/drawing/2014/main" id="{64ACC130-170C-D3B3-CA83-2B10764707E3}"/>
              </a:ext>
            </a:extLst>
          </p:cNvPr>
          <p:cNvSpPr>
            <a:spLocks noGrp="1"/>
          </p:cNvSpPr>
          <p:nvPr>
            <p:ph idx="1"/>
          </p:nvPr>
        </p:nvSpPr>
        <p:spPr>
          <a:xfrm>
            <a:off x="847344" y="1313528"/>
            <a:ext cx="9144000" cy="4876959"/>
          </a:xfrm>
        </p:spPr>
        <p:txBody>
          <a:bodyPr>
            <a:normAutofit lnSpcReduction="10000"/>
          </a:bodyPr>
          <a:lstStyle/>
          <a:p>
            <a:r>
              <a:rPr lang="en-US" dirty="0"/>
              <a:t>Soar provides an easy way to reset the agent’s memory</a:t>
            </a:r>
          </a:p>
          <a:p>
            <a:pPr marL="285750" indent="-285750">
              <a:buFont typeface="Arial" panose="020B0604020202020204" pitchFamily="34" charset="0"/>
              <a:buChar char="•"/>
            </a:pPr>
            <a:r>
              <a:rPr lang="en-US" dirty="0"/>
              <a:t>So that it can be ready to receive a new task</a:t>
            </a:r>
          </a:p>
          <a:p>
            <a:endParaRPr lang="en-US" dirty="0"/>
          </a:p>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soar</a:t>
            </a:r>
            <a:r>
              <a:rPr lang="en-US" dirty="0">
                <a:ea typeface="Menlo" panose="020B0609030804020204" pitchFamily="49" charset="0"/>
                <a:cs typeface="Menlo" panose="020B0609030804020204" pitchFamily="49" charset="0"/>
              </a:rPr>
              <a:t> </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t>“ CLI command completely resets an agent’s</a:t>
            </a:r>
            <a:br>
              <a:rPr lang="en-US" dirty="0"/>
            </a:br>
            <a:r>
              <a:rPr lang="en-US" dirty="0"/>
              <a:t>state while preserving its long-term memories (i.e. rules).</a:t>
            </a:r>
          </a:p>
          <a:p>
            <a:pPr marL="285750" indent="-285750">
              <a:buFont typeface="Arial" panose="020B0604020202020204" pitchFamily="34" charset="0"/>
              <a:buChar char="•"/>
            </a:pPr>
            <a:r>
              <a:rPr lang="en-US" dirty="0"/>
              <a:t>“</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latin typeface="Consolas" panose="020B0609020204030204" pitchFamily="49" charset="0"/>
                <a:ea typeface="Menlo" panose="020B0609030804020204" pitchFamily="49" charset="0"/>
                <a:cs typeface="Menlo" panose="020B0609030804020204" pitchFamily="49" charset="0"/>
              </a:rPr>
              <a:t>-soar</a:t>
            </a:r>
            <a:r>
              <a:rPr lang="en-US" dirty="0"/>
              <a:t>” or simply “</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t>” also work as aliases.</a:t>
            </a:r>
          </a:p>
          <a:p>
            <a:pPr marL="285750" indent="-285750">
              <a:buFont typeface="Arial" panose="020B0604020202020204" pitchFamily="34" charset="0"/>
              <a:buChar char="•"/>
            </a:pPr>
            <a:r>
              <a:rPr lang="en-US" dirty="0"/>
              <a:t>The Java Debugger also provides an “</a:t>
            </a:r>
            <a:r>
              <a:rPr lang="en-US" dirty="0">
                <a:latin typeface="Consolas" panose="020B0609020204030204" pitchFamily="49" charset="0"/>
                <a:ea typeface="Menlo" panose="020B0609030804020204" pitchFamily="49" charset="0"/>
                <a:cs typeface="Menlo" panose="020B0609030804020204" pitchFamily="49" charset="0"/>
              </a:rPr>
              <a:t>Init-soar</a:t>
            </a:r>
            <a:r>
              <a:rPr lang="en-US" dirty="0"/>
              <a:t>” button </a:t>
            </a:r>
            <a:br>
              <a:rPr lang="en-US" dirty="0"/>
            </a:br>
            <a:r>
              <a:rPr lang="en-US" dirty="0"/>
              <a:t>that does the same thing.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Try it:</a:t>
            </a:r>
          </a:p>
          <a:p>
            <a:pPr marL="285750" indent="-285750">
              <a:buFont typeface="Arial" panose="020B0604020202020204" pitchFamily="34" charset="0"/>
              <a:buChar char="•"/>
            </a:pPr>
            <a:r>
              <a:rPr lang="en-US" dirty="0"/>
              <a:t>Repeat the same steps as on the previous slide, </a:t>
            </a:r>
            <a:br>
              <a:rPr lang="en-US" dirty="0"/>
            </a:br>
            <a:r>
              <a:rPr lang="en-US" dirty="0"/>
              <a:t>but this time re-initialize the agent between runs.</a:t>
            </a:r>
          </a:p>
          <a:p>
            <a:pPr marL="285750" indent="-285750">
              <a:buFont typeface="Arial" panose="020B0604020202020204" pitchFamily="34" charset="0"/>
              <a:buChar char="•"/>
            </a:pPr>
            <a:r>
              <a:rPr lang="en-US" dirty="0"/>
              <a:t>Your agent should run properly with the new input!</a:t>
            </a:r>
          </a:p>
        </p:txBody>
      </p:sp>
      <p:pic>
        <p:nvPicPr>
          <p:cNvPr id="7" name="Picture 6">
            <a:extLst>
              <a:ext uri="{FF2B5EF4-FFF2-40B4-BE49-F238E27FC236}">
                <a16:creationId xmlns:a16="http://schemas.microsoft.com/office/drawing/2014/main" id="{F3853361-AFB8-0971-2C0C-2FD04EC55578}"/>
              </a:ext>
            </a:extLst>
          </p:cNvPr>
          <p:cNvPicPr>
            <a:picLocks noChangeAspect="1"/>
          </p:cNvPicPr>
          <p:nvPr/>
        </p:nvPicPr>
        <p:blipFill rotWithShape="1">
          <a:blip r:embed="rId2"/>
          <a:srcRect t="24904" b="-3199"/>
          <a:stretch/>
        </p:blipFill>
        <p:spPr>
          <a:xfrm>
            <a:off x="7411036" y="1900962"/>
            <a:ext cx="4078224" cy="3056075"/>
          </a:xfrm>
          <a:prstGeom prst="rect">
            <a:avLst/>
          </a:prstGeom>
          <a:ln>
            <a:solidFill>
              <a:schemeClr val="accent1"/>
            </a:solid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8EF8EEA6-8F40-6099-CE3C-D558EF53652C}"/>
              </a:ext>
            </a:extLst>
          </p:cNvPr>
          <p:cNvSpPr/>
          <p:nvPr/>
        </p:nvSpPr>
        <p:spPr bwMode="gray">
          <a:xfrm>
            <a:off x="8955101" y="4589941"/>
            <a:ext cx="582677" cy="238837"/>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Rectangle 8">
            <a:extLst>
              <a:ext uri="{FF2B5EF4-FFF2-40B4-BE49-F238E27FC236}">
                <a16:creationId xmlns:a16="http://schemas.microsoft.com/office/drawing/2014/main" id="{F83814E5-CC32-FEFB-7324-64E45B80BECE}"/>
              </a:ext>
            </a:extLst>
          </p:cNvPr>
          <p:cNvSpPr/>
          <p:nvPr/>
        </p:nvSpPr>
        <p:spPr bwMode="gray">
          <a:xfrm>
            <a:off x="7522010" y="2891996"/>
            <a:ext cx="762003" cy="208511"/>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Rectangle 9">
            <a:extLst>
              <a:ext uri="{FF2B5EF4-FFF2-40B4-BE49-F238E27FC236}">
                <a16:creationId xmlns:a16="http://schemas.microsoft.com/office/drawing/2014/main" id="{05AE9DD5-D4B9-6B25-2B78-943D43C44500}"/>
              </a:ext>
            </a:extLst>
          </p:cNvPr>
          <p:cNvSpPr/>
          <p:nvPr/>
        </p:nvSpPr>
        <p:spPr bwMode="gray">
          <a:xfrm>
            <a:off x="457199" y="3838140"/>
            <a:ext cx="6675314" cy="69414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External code environments are able to send Soar the </a:t>
            </a:r>
            <a:r>
              <a:rPr lang="en-US" b="1" i="1" dirty="0" err="1">
                <a:solidFill>
                  <a:schemeClr val="accent6"/>
                </a:solidFill>
                <a:latin typeface="Consolas" panose="020B0609020204030204" pitchFamily="49" charset="0"/>
                <a:ea typeface="Menlo" panose="020B0609030804020204" pitchFamily="49" charset="0"/>
                <a:cs typeface="Menlo" panose="020B0609030804020204" pitchFamily="49" charset="0"/>
              </a:rPr>
              <a:t>init</a:t>
            </a:r>
            <a:r>
              <a:rPr lang="en-US" b="1" i="1" dirty="0">
                <a:solidFill>
                  <a:schemeClr val="accent6"/>
                </a:solidFill>
                <a:latin typeface="+mj-lt"/>
                <a:ea typeface="Menlo" panose="020B0609030804020204" pitchFamily="49" charset="0"/>
                <a:cs typeface="Menlo" panose="020B0609030804020204" pitchFamily="49" charset="0"/>
              </a:rPr>
              <a:t> </a:t>
            </a:r>
            <a:br>
              <a:rPr lang="en-US" b="1" i="1" dirty="0">
                <a:solidFill>
                  <a:schemeClr val="accent6"/>
                </a:solidFill>
                <a:latin typeface="+mj-lt"/>
                <a:ea typeface="Menlo" panose="020B0609030804020204" pitchFamily="49" charset="0"/>
                <a:cs typeface="Menlo" panose="020B0609030804020204" pitchFamily="49" charset="0"/>
              </a:rPr>
            </a:br>
            <a:r>
              <a:rPr lang="en-US" b="1" i="1" dirty="0">
                <a:solidFill>
                  <a:schemeClr val="accent6"/>
                </a:solidFill>
                <a:latin typeface="+mj-lt"/>
                <a:ea typeface="Menlo" panose="020B0609030804020204" pitchFamily="49" charset="0"/>
                <a:cs typeface="Menlo" panose="020B0609030804020204" pitchFamily="49" charset="0"/>
              </a:rPr>
              <a:t>command before they send new inputs.</a:t>
            </a:r>
          </a:p>
        </p:txBody>
      </p:sp>
    </p:spTree>
    <p:extLst>
      <p:ext uri="{BB962C8B-B14F-4D97-AF65-F5344CB8AC3E}">
        <p14:creationId xmlns:p14="http://schemas.microsoft.com/office/powerpoint/2010/main" val="647119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445D-C3C4-544F-AF0A-6CF67F32A8D9}"/>
              </a:ext>
            </a:extLst>
          </p:cNvPr>
          <p:cNvSpPr>
            <a:spLocks noGrp="1"/>
          </p:cNvSpPr>
          <p:nvPr>
            <p:ph type="title"/>
          </p:nvPr>
        </p:nvSpPr>
        <p:spPr/>
        <p:txBody>
          <a:bodyPr/>
          <a:lstStyle/>
          <a:p>
            <a:r>
              <a:rPr lang="en-US" dirty="0"/>
              <a:t>Extra Credit: Alternate Solution</a:t>
            </a:r>
          </a:p>
        </p:txBody>
      </p:sp>
      <p:sp>
        <p:nvSpPr>
          <p:cNvPr id="3" name="Content Placeholder 2">
            <a:extLst>
              <a:ext uri="{FF2B5EF4-FFF2-40B4-BE49-F238E27FC236}">
                <a16:creationId xmlns:a16="http://schemas.microsoft.com/office/drawing/2014/main" id="{B5A9ED1A-7FEF-595A-638D-CC5E2F1F9201}"/>
              </a:ext>
            </a:extLst>
          </p:cNvPr>
          <p:cNvSpPr>
            <a:spLocks noGrp="1"/>
          </p:cNvSpPr>
          <p:nvPr>
            <p:ph idx="1"/>
          </p:nvPr>
        </p:nvSpPr>
        <p:spPr/>
        <p:txBody>
          <a:bodyPr/>
          <a:lstStyle/>
          <a:p>
            <a:r>
              <a:rPr lang="en-US" dirty="0"/>
              <a:t>Instead of using </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t>, you could </a:t>
            </a:r>
            <a:r>
              <a:rPr lang="en-US" i="1" dirty="0"/>
              <a:t>manually remove</a:t>
            </a:r>
            <a:r>
              <a:rPr lang="en-US" dirty="0"/>
              <a:t> the output as well…</a:t>
            </a:r>
          </a:p>
          <a:p>
            <a:pPr marL="285750" indent="-285750">
              <a:buFont typeface="Arial" panose="020B0604020202020204" pitchFamily="34" charset="0"/>
              <a:buChar char="•"/>
            </a:pPr>
            <a:r>
              <a:rPr lang="en-US" dirty="0"/>
              <a:t>That is: remove the </a:t>
            </a:r>
            <a:r>
              <a:rPr lang="en-US" dirty="0">
                <a:latin typeface="Consolas" panose="020B0609020204030204" pitchFamily="49" charset="0"/>
                <a:ea typeface="Menlo" panose="020B0609030804020204" pitchFamily="49" charset="0"/>
                <a:cs typeface="Menlo" panose="020B0609030804020204" pitchFamily="49" charset="0"/>
              </a:rPr>
              <a:t>supplier-list</a:t>
            </a:r>
            <a:r>
              <a:rPr lang="en-US" dirty="0"/>
              <a:t> WME from </a:t>
            </a:r>
            <a:r>
              <a:rPr lang="en-US" dirty="0">
                <a:latin typeface="Consolas" panose="020B0609020204030204" pitchFamily="49" charset="0"/>
                <a:ea typeface="Menlo" panose="020B0609030804020204" pitchFamily="49" charset="0"/>
                <a:cs typeface="Menlo" panose="020B0609030804020204" pitchFamily="49" charset="0"/>
              </a:rPr>
              <a:t>output-link</a:t>
            </a:r>
            <a:r>
              <a:rPr lang="en-US" dirty="0"/>
              <a:t> once there is new input</a:t>
            </a:r>
          </a:p>
          <a:p>
            <a:endParaRPr lang="en-US" dirty="0"/>
          </a:p>
          <a:p>
            <a:r>
              <a:rPr lang="en-US" i="1" dirty="0"/>
              <a:t>On your own</a:t>
            </a:r>
            <a:r>
              <a:rPr lang="en-US" dirty="0"/>
              <a:t>, experiment with different ways of accomplishing this.</a:t>
            </a:r>
          </a:p>
          <a:p>
            <a:pPr marL="285750" indent="-285750">
              <a:buFont typeface="Arial" panose="020B0604020202020204" pitchFamily="34" charset="0"/>
              <a:buChar char="•"/>
            </a:pPr>
            <a:r>
              <a:rPr lang="en-US" dirty="0"/>
              <a:t>HINT: Is there an existing operator you could use for this? </a:t>
            </a:r>
          </a:p>
          <a:p>
            <a:pPr marL="285750" indent="-285750">
              <a:buFont typeface="Arial" panose="020B0604020202020204" pitchFamily="34" charset="0"/>
              <a:buChar char="•"/>
            </a:pPr>
            <a:r>
              <a:rPr lang="en-US" dirty="0"/>
              <a:t>(By adding a new apply rule to the existing operator?)</a:t>
            </a:r>
          </a:p>
          <a:p>
            <a:endParaRPr lang="en-US" dirty="0"/>
          </a:p>
        </p:txBody>
      </p:sp>
    </p:spTree>
    <p:extLst>
      <p:ext uri="{BB962C8B-B14F-4D97-AF65-F5344CB8AC3E}">
        <p14:creationId xmlns:p14="http://schemas.microsoft.com/office/powerpoint/2010/main" val="61159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AFD7-807B-20D0-ADDD-60AB9E870411}"/>
              </a:ext>
            </a:extLst>
          </p:cNvPr>
          <p:cNvSpPr>
            <a:spLocks noGrp="1"/>
          </p:cNvSpPr>
          <p:nvPr>
            <p:ph type="title"/>
          </p:nvPr>
        </p:nvSpPr>
        <p:spPr>
          <a:xfrm>
            <a:off x="1752600" y="3212854"/>
            <a:ext cx="8686800" cy="761747"/>
          </a:xfrm>
        </p:spPr>
        <p:txBody>
          <a:bodyPr/>
          <a:lstStyle/>
          <a:p>
            <a:r>
              <a:rPr lang="en-US" dirty="0"/>
              <a:t>Wrapping Up</a:t>
            </a:r>
          </a:p>
        </p:txBody>
      </p:sp>
      <p:sp>
        <p:nvSpPr>
          <p:cNvPr id="3" name="Text Placeholder 2">
            <a:extLst>
              <a:ext uri="{FF2B5EF4-FFF2-40B4-BE49-F238E27FC236}">
                <a16:creationId xmlns:a16="http://schemas.microsoft.com/office/drawing/2014/main" id="{5CBCCCFF-55FC-2C8F-D926-961815D353A2}"/>
              </a:ext>
            </a:extLst>
          </p:cNvPr>
          <p:cNvSpPr>
            <a:spLocks noGrp="1"/>
          </p:cNvSpPr>
          <p:nvPr>
            <p:ph type="body" idx="1"/>
          </p:nvPr>
        </p:nvSpPr>
        <p:spPr/>
        <p:txBody>
          <a:bodyPr/>
          <a:lstStyle/>
          <a:p>
            <a:r>
              <a:rPr lang="en-US" dirty="0"/>
              <a:t>The Agent Itself, Anyway</a:t>
            </a:r>
          </a:p>
        </p:txBody>
      </p:sp>
    </p:spTree>
    <p:extLst>
      <p:ext uri="{BB962C8B-B14F-4D97-AF65-F5344CB8AC3E}">
        <p14:creationId xmlns:p14="http://schemas.microsoft.com/office/powerpoint/2010/main" val="275217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4479-99CF-BA72-7EFA-3062C377F746}"/>
              </a:ext>
            </a:extLst>
          </p:cNvPr>
          <p:cNvSpPr>
            <a:spLocks noGrp="1"/>
          </p:cNvSpPr>
          <p:nvPr>
            <p:ph type="title"/>
          </p:nvPr>
        </p:nvSpPr>
        <p:spPr/>
        <p:txBody>
          <a:bodyPr/>
          <a:lstStyle/>
          <a:p>
            <a:r>
              <a:rPr lang="en-US" dirty="0"/>
              <a:t>Final Checks</a:t>
            </a:r>
          </a:p>
        </p:txBody>
      </p:sp>
      <p:sp>
        <p:nvSpPr>
          <p:cNvPr id="3" name="Content Placeholder 2">
            <a:extLst>
              <a:ext uri="{FF2B5EF4-FFF2-40B4-BE49-F238E27FC236}">
                <a16:creationId xmlns:a16="http://schemas.microsoft.com/office/drawing/2014/main" id="{079A7E59-9788-8399-3C1B-380F5B12F073}"/>
              </a:ext>
            </a:extLst>
          </p:cNvPr>
          <p:cNvSpPr>
            <a:spLocks noGrp="1"/>
          </p:cNvSpPr>
          <p:nvPr>
            <p:ph idx="1"/>
          </p:nvPr>
        </p:nvSpPr>
        <p:spPr/>
        <p:txBody>
          <a:bodyPr>
            <a:normAutofit fontScale="92500" lnSpcReduction="10000"/>
          </a:bodyPr>
          <a:lstStyle/>
          <a:p>
            <a:r>
              <a:rPr lang="en-US" sz="1900" dirty="0"/>
              <a:t>Think about edge cases. Does your agent still work:</a:t>
            </a:r>
          </a:p>
          <a:p>
            <a:pPr marL="342900" indent="-342900">
              <a:buAutoNum type="arabicPeriod"/>
            </a:pPr>
            <a:r>
              <a:rPr lang="en-US" dirty="0"/>
              <a:t>If no suppliers are valid (all have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 0)?</a:t>
            </a:r>
          </a:p>
          <a:p>
            <a:pPr marL="571500" lvl="1" indent="-342900"/>
            <a:r>
              <a:rPr lang="en-US" dirty="0"/>
              <a:t>The file </a:t>
            </a:r>
            <a:r>
              <a:rPr lang="en-US" dirty="0">
                <a:latin typeface="Consolas" panose="020B0609020204030204" pitchFamily="49" charset="0"/>
                <a:ea typeface="Menlo" panose="020B0609030804020204" pitchFamily="49" charset="0"/>
                <a:cs typeface="Menlo" panose="020B0609030804020204" pitchFamily="49" charset="0"/>
              </a:rPr>
              <a:t>fake_agent_input_3.soar</a:t>
            </a:r>
            <a:r>
              <a:rPr lang="en-US" dirty="0">
                <a:ea typeface="Menlo" panose="020B0609030804020204" pitchFamily="49" charset="0"/>
                <a:cs typeface="Menlo" panose="020B0609030804020204" pitchFamily="49" charset="0"/>
              </a:rPr>
              <a:t> is provided for you to test this case.</a:t>
            </a:r>
          </a:p>
          <a:p>
            <a:pPr marL="342900" indent="-342900">
              <a:buAutoNum type="arabicPeriod"/>
            </a:pPr>
            <a:r>
              <a:rPr lang="en-US" dirty="0"/>
              <a:t>If </a:t>
            </a:r>
            <a:r>
              <a:rPr lang="en-US" dirty="0">
                <a:latin typeface="Consolas" panose="020B0609020204030204" pitchFamily="49" charset="0"/>
                <a:ea typeface="Menlo" panose="020B0609030804020204" pitchFamily="49" charset="0"/>
                <a:cs typeface="Menlo" panose="020B0609030804020204" pitchFamily="49" charset="0"/>
              </a:rPr>
              <a:t>max-output-suppliers</a:t>
            </a:r>
            <a:r>
              <a:rPr lang="en-US" dirty="0"/>
              <a:t> is 0?</a:t>
            </a:r>
          </a:p>
          <a:p>
            <a:pPr marL="342900" indent="-342900">
              <a:buAutoNum type="arabicPeriod"/>
            </a:pPr>
            <a:r>
              <a:rPr lang="en-US" dirty="0"/>
              <a:t>If the input changes part-way through the agent’s processing?</a:t>
            </a:r>
          </a:p>
          <a:p>
            <a:endParaRPr lang="en-US" dirty="0"/>
          </a:p>
          <a:p>
            <a:r>
              <a:rPr lang="en-US" sz="2100" u="sng" dirty="0"/>
              <a:t>Extra Credit</a:t>
            </a:r>
            <a:r>
              <a:rPr lang="en-US" sz="2100" dirty="0"/>
              <a:t>:</a:t>
            </a:r>
            <a:r>
              <a:rPr lang="en-US" dirty="0"/>
              <a:t> Add rules to catch bad input:</a:t>
            </a:r>
          </a:p>
          <a:p>
            <a:pPr marL="342900" indent="-342900">
              <a:buAutoNum type="arabicPeriod"/>
            </a:pPr>
            <a:r>
              <a:rPr lang="en-US" dirty="0"/>
              <a:t>Candidate suppliers that are missing required fields like </a:t>
            </a:r>
            <a:r>
              <a:rPr lang="en-US" dirty="0">
                <a:latin typeface="Consolas" panose="020B0609020204030204" pitchFamily="49" charset="0"/>
                <a:ea typeface="Menlo" panose="020B0609030804020204" pitchFamily="49" charset="0"/>
                <a:cs typeface="Menlo" panose="020B0609030804020204" pitchFamily="49" charset="0"/>
              </a:rPr>
              <a:t>total-cost</a:t>
            </a:r>
          </a:p>
          <a:p>
            <a:pPr marL="342900" indent="-342900">
              <a:buAutoNum type="arabicPeriod"/>
            </a:pPr>
            <a:r>
              <a:rPr lang="en-US" dirty="0"/>
              <a:t>No candidate suppliers at all</a:t>
            </a:r>
          </a:p>
          <a:p>
            <a:pPr marL="342900" indent="-342900">
              <a:buAutoNum type="arabicPeriod"/>
            </a:pPr>
            <a:r>
              <a:rPr lang="en-US" dirty="0"/>
              <a:t>No priorities for different attributes</a:t>
            </a:r>
          </a:p>
          <a:p>
            <a:pPr marL="342900" indent="-342900">
              <a:buAutoNum type="arabicPeriod"/>
            </a:pPr>
            <a:r>
              <a:rPr lang="en-US" dirty="0"/>
              <a:t>A cost and non-cost attribute sharing the same priority weight</a:t>
            </a:r>
          </a:p>
          <a:p>
            <a:r>
              <a:rPr lang="en-US" dirty="0"/>
              <a:t>And so on.</a:t>
            </a:r>
          </a:p>
        </p:txBody>
      </p:sp>
      <p:sp>
        <p:nvSpPr>
          <p:cNvPr id="4" name="Rectangle 3">
            <a:extLst>
              <a:ext uri="{FF2B5EF4-FFF2-40B4-BE49-F238E27FC236}">
                <a16:creationId xmlns:a16="http://schemas.microsoft.com/office/drawing/2014/main" id="{65BC6653-8925-53BA-6B79-D0E9C7B1CEBB}"/>
              </a:ext>
            </a:extLst>
          </p:cNvPr>
          <p:cNvSpPr/>
          <p:nvPr/>
        </p:nvSpPr>
        <p:spPr bwMode="gray">
          <a:xfrm>
            <a:off x="3952884" y="5300790"/>
            <a:ext cx="4286232" cy="55303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A good engineer pursues </a:t>
            </a:r>
            <a:r>
              <a:rPr lang="en-US" b="1" i="1" dirty="0">
                <a:solidFill>
                  <a:schemeClr val="accent6"/>
                </a:solidFill>
                <a:latin typeface="+mj-lt"/>
                <a:ea typeface="Menlo" panose="020B0609030804020204" pitchFamily="49" charset="0"/>
                <a:cs typeface="Menlo" panose="020B0609030804020204" pitchFamily="49" charset="0"/>
              </a:rPr>
              <a:t>quality.</a:t>
            </a:r>
          </a:p>
        </p:txBody>
      </p:sp>
    </p:spTree>
    <p:extLst>
      <p:ext uri="{BB962C8B-B14F-4D97-AF65-F5344CB8AC3E}">
        <p14:creationId xmlns:p14="http://schemas.microsoft.com/office/powerpoint/2010/main" val="2517146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4C9D12-7615-145B-CEF4-06BA3E25EDAA}"/>
              </a:ext>
            </a:extLst>
          </p:cNvPr>
          <p:cNvSpPr>
            <a:spLocks noGrp="1"/>
          </p:cNvSpPr>
          <p:nvPr>
            <p:ph type="title"/>
          </p:nvPr>
        </p:nvSpPr>
        <p:spPr/>
        <p:txBody>
          <a:bodyPr/>
          <a:lstStyle/>
          <a:p>
            <a:r>
              <a:rPr lang="en-US" dirty="0"/>
              <a:t>Congratulations!</a:t>
            </a:r>
          </a:p>
        </p:txBody>
      </p:sp>
      <p:sp>
        <p:nvSpPr>
          <p:cNvPr id="2" name="Content Placeholder 1">
            <a:extLst>
              <a:ext uri="{FF2B5EF4-FFF2-40B4-BE49-F238E27FC236}">
                <a16:creationId xmlns:a16="http://schemas.microsoft.com/office/drawing/2014/main" id="{48589D6C-1608-8F64-969F-069BEC9192E8}"/>
              </a:ext>
            </a:extLst>
          </p:cNvPr>
          <p:cNvSpPr>
            <a:spLocks noGrp="1"/>
          </p:cNvSpPr>
          <p:nvPr>
            <p:ph idx="1"/>
          </p:nvPr>
        </p:nvSpPr>
        <p:spPr/>
        <p:txBody>
          <a:bodyPr>
            <a:normAutofit/>
          </a:bodyPr>
          <a:lstStyle/>
          <a:p>
            <a:r>
              <a:rPr lang="en-US" sz="2400" dirty="0"/>
              <a:t>You have completed Lesson 09!</a:t>
            </a:r>
          </a:p>
          <a:p>
            <a:pPr marL="342900" indent="-342900">
              <a:buFont typeface="Arial" panose="020B0604020202020204" pitchFamily="34" charset="0"/>
              <a:buChar char="•"/>
            </a:pPr>
            <a:r>
              <a:rPr lang="en-US" sz="2400" dirty="0"/>
              <a:t>And you have completed all required Soar rules for your agent!</a:t>
            </a:r>
          </a:p>
          <a:p>
            <a:endParaRPr lang="en-US" sz="2400" dirty="0"/>
          </a:p>
          <a:p>
            <a:r>
              <a:rPr lang="en-US" sz="2400" dirty="0"/>
              <a:t>One lesson remains:</a:t>
            </a:r>
          </a:p>
          <a:p>
            <a:pPr marL="342900" indent="-342900">
              <a:buFont typeface="Arial" panose="020B0604020202020204" pitchFamily="34" charset="0"/>
              <a:buChar char="•"/>
            </a:pPr>
            <a:r>
              <a:rPr lang="en-US" sz="2400" dirty="0"/>
              <a:t>Complete the next lesson to learn how to run a Soar agent </a:t>
            </a:r>
            <a:br>
              <a:rPr lang="en-US" sz="2400" dirty="0"/>
            </a:br>
            <a:r>
              <a:rPr lang="en-US" sz="2400" dirty="0"/>
              <a:t>from </a:t>
            </a:r>
            <a:r>
              <a:rPr lang="en-US" sz="2400" i="1" dirty="0"/>
              <a:t>app code</a:t>
            </a:r>
            <a:r>
              <a:rPr lang="en-US" sz="2400" dirty="0"/>
              <a:t>, with proper I/O</a:t>
            </a:r>
          </a:p>
          <a:p>
            <a:pPr marL="342900" indent="-342900">
              <a:buFont typeface="Arial" panose="020B0604020202020204" pitchFamily="34" charset="0"/>
              <a:buChar char="•"/>
            </a:pPr>
            <a:r>
              <a:rPr lang="en-US" sz="2400" dirty="0"/>
              <a:t>(You won’t need to edit any .soar files for that lesson.)</a:t>
            </a:r>
          </a:p>
        </p:txBody>
      </p:sp>
    </p:spTree>
    <p:extLst>
      <p:ext uri="{BB962C8B-B14F-4D97-AF65-F5344CB8AC3E}">
        <p14:creationId xmlns:p14="http://schemas.microsoft.com/office/powerpoint/2010/main" val="176237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4E06-4631-51FA-2CD3-06FDB337578B}"/>
              </a:ext>
            </a:extLst>
          </p:cNvPr>
          <p:cNvSpPr>
            <a:spLocks noGrp="1"/>
          </p:cNvSpPr>
          <p:nvPr>
            <p:ph type="title"/>
          </p:nvPr>
        </p:nvSpPr>
        <p:spPr>
          <a:xfrm>
            <a:off x="457199" y="555639"/>
            <a:ext cx="8065009" cy="304699"/>
          </a:xfrm>
        </p:spPr>
        <p:txBody>
          <a:bodyPr/>
          <a:lstStyle/>
          <a:p>
            <a:r>
              <a:rPr lang="en-US" dirty="0"/>
              <a:t>Lesson 07 Review: Sorting Steps</a:t>
            </a:r>
          </a:p>
        </p:txBody>
      </p:sp>
      <p:sp>
        <p:nvSpPr>
          <p:cNvPr id="3" name="Content Placeholder 2">
            <a:extLst>
              <a:ext uri="{FF2B5EF4-FFF2-40B4-BE49-F238E27FC236}">
                <a16:creationId xmlns:a16="http://schemas.microsoft.com/office/drawing/2014/main" id="{6161A389-7EE3-F418-2E6C-D5601D6FE58B}"/>
              </a:ext>
            </a:extLst>
          </p:cNvPr>
          <p:cNvSpPr>
            <a:spLocks noGrp="1"/>
          </p:cNvSpPr>
          <p:nvPr>
            <p:ph idx="1"/>
          </p:nvPr>
        </p:nvSpPr>
        <p:spPr>
          <a:xfrm>
            <a:off x="1201928" y="1557210"/>
            <a:ext cx="7726680" cy="3930085"/>
          </a:xfrm>
        </p:spPr>
        <p:txBody>
          <a:bodyPr>
            <a:normAutofit/>
          </a:bodyPr>
          <a:lstStyle/>
          <a:p>
            <a:r>
              <a:rPr lang="en-US" dirty="0"/>
              <a:t>Recall from Lesson 07 the following goal for our agent’s sorting:</a:t>
            </a:r>
          </a:p>
          <a:p>
            <a:pPr marL="342900" indent="-342900">
              <a:buFont typeface="+mj-lt"/>
              <a:buAutoNum type="arabicPeriod"/>
            </a:pPr>
            <a:r>
              <a:rPr lang="en-US" b="1" dirty="0"/>
              <a:t>Exclude suppliers where total-sats == 0</a:t>
            </a:r>
          </a:p>
          <a:p>
            <a:pPr marL="342900" indent="-342900">
              <a:buFont typeface="+mj-lt"/>
              <a:buAutoNum type="arabicPeriod"/>
            </a:pPr>
            <a:r>
              <a:rPr lang="en-US" b="1" dirty="0"/>
              <a:t>Sort suppliers by total-sats in descending order</a:t>
            </a:r>
          </a:p>
          <a:p>
            <a:pPr marL="342900" indent="-342900">
              <a:buFont typeface="+mj-lt"/>
              <a:buAutoNum type="arabicPeriod"/>
            </a:pPr>
            <a:r>
              <a:rPr lang="en-US" dirty="0"/>
              <a:t>Iteratively sort suppliers by attributes in priority weight order</a:t>
            </a:r>
          </a:p>
          <a:p>
            <a:pPr marL="342900" indent="-342900">
              <a:buFont typeface="+mj-lt"/>
              <a:buAutoNum type="arabicPeriod"/>
            </a:pPr>
            <a:r>
              <a:rPr lang="en-US" dirty="0"/>
              <a:t>Sort remaining tied suppliers by total-score</a:t>
            </a:r>
          </a:p>
          <a:p>
            <a:pPr marL="342900" indent="-342900">
              <a:buFont typeface="+mj-lt"/>
              <a:buAutoNum type="arabicPeriod"/>
            </a:pPr>
            <a:r>
              <a:rPr lang="en-US" b="1" dirty="0"/>
              <a:t>Sort remaining tied suppliers randomly</a:t>
            </a:r>
          </a:p>
        </p:txBody>
      </p:sp>
      <p:sp>
        <p:nvSpPr>
          <p:cNvPr id="6" name="TextBox 5">
            <a:extLst>
              <a:ext uri="{FF2B5EF4-FFF2-40B4-BE49-F238E27FC236}">
                <a16:creationId xmlns:a16="http://schemas.microsoft.com/office/drawing/2014/main" id="{A0B9E2D6-7975-FBD3-11E2-CF7BE26BE223}"/>
              </a:ext>
            </a:extLst>
          </p:cNvPr>
          <p:cNvSpPr txBox="1"/>
          <p:nvPr/>
        </p:nvSpPr>
        <p:spPr bwMode="gray">
          <a:xfrm>
            <a:off x="8978302" y="299728"/>
            <a:ext cx="3085873" cy="595547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10</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^total-score 12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r>
              <a:rPr lang="en-US" sz="1400" b="1" dirty="0">
                <a:latin typeface="Consolas" panose="020B0609020204030204" pitchFamily="49" charset="0"/>
                <a:ea typeface="Menlo" panose="020B0609030804020204" pitchFamily="49" charset="0"/>
                <a:cs typeface="Menlo" panose="020B0609030804020204" pitchFamily="49" charset="0"/>
              </a:rPr>
              <a:t>^total-sats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35.0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p:txBody>
      </p:sp>
      <p:sp>
        <p:nvSpPr>
          <p:cNvPr id="4" name="Rectangle 3">
            <a:extLst>
              <a:ext uri="{FF2B5EF4-FFF2-40B4-BE49-F238E27FC236}">
                <a16:creationId xmlns:a16="http://schemas.microsoft.com/office/drawing/2014/main" id="{EBA2872C-2639-6B55-B048-06D146E9FF16}"/>
              </a:ext>
            </a:extLst>
          </p:cNvPr>
          <p:cNvSpPr/>
          <p:nvPr/>
        </p:nvSpPr>
        <p:spPr bwMode="gray">
          <a:xfrm>
            <a:off x="2749704" y="3926141"/>
            <a:ext cx="3934560" cy="444175"/>
          </a:xfrm>
          <a:prstGeom prst="rect">
            <a:avLst/>
          </a:prstGeom>
          <a:solidFill>
            <a:schemeClr val="bg2"/>
          </a:solidFill>
          <a:ln w="57150" cap="rnd">
            <a:solidFill>
              <a:schemeClr val="tx2">
                <a:lumMod val="50000"/>
              </a:schemeClr>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We’ve implemented steps 3-4.</a:t>
            </a:r>
          </a:p>
        </p:txBody>
      </p:sp>
      <p:cxnSp>
        <p:nvCxnSpPr>
          <p:cNvPr id="8" name="Elbow Connector 7">
            <a:extLst>
              <a:ext uri="{FF2B5EF4-FFF2-40B4-BE49-F238E27FC236}">
                <a16:creationId xmlns:a16="http://schemas.microsoft.com/office/drawing/2014/main" id="{1786AAC5-C6F7-5979-0FCE-B81031D4C744}"/>
              </a:ext>
            </a:extLst>
          </p:cNvPr>
          <p:cNvCxnSpPr>
            <a:cxnSpLocks/>
            <a:stCxn id="4" idx="1"/>
            <a:endCxn id="7" idx="1"/>
          </p:cNvCxnSpPr>
          <p:nvPr/>
        </p:nvCxnSpPr>
        <p:spPr bwMode="gray">
          <a:xfrm rot="10800000">
            <a:off x="991086" y="2923479"/>
            <a:ext cx="1758619" cy="1224750"/>
          </a:xfrm>
          <a:prstGeom prst="bentConnector3">
            <a:avLst>
              <a:gd name="adj1" fmla="val 112999"/>
            </a:avLst>
          </a:prstGeom>
          <a:ln w="57150" cap="rnd">
            <a:solidFill>
              <a:schemeClr val="tx2">
                <a:lumMod val="50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D24993-E165-7988-7E90-FB942C6F158F}"/>
              </a:ext>
            </a:extLst>
          </p:cNvPr>
          <p:cNvSpPr/>
          <p:nvPr/>
        </p:nvSpPr>
        <p:spPr bwMode="gray">
          <a:xfrm>
            <a:off x="2818284" y="4733380"/>
            <a:ext cx="3797400" cy="44417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We implement the rest now!</a:t>
            </a:r>
          </a:p>
        </p:txBody>
      </p:sp>
      <p:cxnSp>
        <p:nvCxnSpPr>
          <p:cNvPr id="12" name="Elbow Connector 11">
            <a:extLst>
              <a:ext uri="{FF2B5EF4-FFF2-40B4-BE49-F238E27FC236}">
                <a16:creationId xmlns:a16="http://schemas.microsoft.com/office/drawing/2014/main" id="{BA952233-460A-D86B-78A2-263FAF1B1780}"/>
              </a:ext>
            </a:extLst>
          </p:cNvPr>
          <p:cNvCxnSpPr>
            <a:cxnSpLocks/>
            <a:stCxn id="11" idx="1"/>
            <a:endCxn id="21" idx="1"/>
          </p:cNvCxnSpPr>
          <p:nvPr/>
        </p:nvCxnSpPr>
        <p:spPr bwMode="gray">
          <a:xfrm rot="10800000">
            <a:off x="1152234" y="3459033"/>
            <a:ext cx="1666050" cy="1496434"/>
          </a:xfrm>
          <a:prstGeom prst="bentConnector3">
            <a:avLst>
              <a:gd name="adj1" fmla="val 141712"/>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0D89C602-AAD0-DAB2-5361-CAF89FB10CFA}"/>
              </a:ext>
            </a:extLst>
          </p:cNvPr>
          <p:cNvSpPr/>
          <p:nvPr/>
        </p:nvSpPr>
        <p:spPr bwMode="gray">
          <a:xfrm>
            <a:off x="991085" y="2601841"/>
            <a:ext cx="210844" cy="643275"/>
          </a:xfrm>
          <a:prstGeom prst="leftBrace">
            <a:avLst/>
          </a:prstGeom>
          <a:ln w="57150" cap="rnd">
            <a:solidFill>
              <a:schemeClr val="tx2">
                <a:lumMod val="50000"/>
              </a:schemeClr>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ED5612F-33C5-1395-DD8D-5D9D0E2B9A4B}"/>
              </a:ext>
            </a:extLst>
          </p:cNvPr>
          <p:cNvSpPr txBox="1"/>
          <p:nvPr/>
        </p:nvSpPr>
        <p:spPr bwMode="gray">
          <a:xfrm>
            <a:off x="1152234" y="3351311"/>
            <a:ext cx="99386" cy="215444"/>
          </a:xfrm>
          <a:prstGeom prst="rect">
            <a:avLst/>
          </a:prstGeom>
          <a:noFill/>
        </p:spPr>
        <p:txBody>
          <a:bodyPr vert="horz" wrap="none" lIns="0" tIns="0" rIns="0" bIns="0" rtlCol="0">
            <a:spAutoFit/>
          </a:bodyPr>
          <a:lstStyle/>
          <a:p>
            <a:pPr algn="l">
              <a:spcBef>
                <a:spcPts val="600"/>
              </a:spcBef>
            </a:pPr>
            <a:r>
              <a:rPr lang="en-US" sz="1400" dirty="0"/>
              <a:t>  </a:t>
            </a:r>
          </a:p>
        </p:txBody>
      </p:sp>
      <p:sp>
        <p:nvSpPr>
          <p:cNvPr id="27" name="TextBox 26">
            <a:extLst>
              <a:ext uri="{FF2B5EF4-FFF2-40B4-BE49-F238E27FC236}">
                <a16:creationId xmlns:a16="http://schemas.microsoft.com/office/drawing/2014/main" id="{418A6C59-14D7-6381-F9AE-EB0B72786EE6}"/>
              </a:ext>
            </a:extLst>
          </p:cNvPr>
          <p:cNvSpPr txBox="1"/>
          <p:nvPr/>
        </p:nvSpPr>
        <p:spPr bwMode="gray">
          <a:xfrm>
            <a:off x="1152234" y="2272033"/>
            <a:ext cx="99386" cy="215444"/>
          </a:xfrm>
          <a:prstGeom prst="rect">
            <a:avLst/>
          </a:prstGeom>
          <a:noFill/>
        </p:spPr>
        <p:txBody>
          <a:bodyPr vert="horz" wrap="none" lIns="0" tIns="0" rIns="0" bIns="0" rtlCol="0">
            <a:spAutoFit/>
          </a:bodyPr>
          <a:lstStyle/>
          <a:p>
            <a:pPr algn="l">
              <a:spcBef>
                <a:spcPts val="600"/>
              </a:spcBef>
            </a:pPr>
            <a:r>
              <a:rPr lang="en-US" sz="1400" dirty="0"/>
              <a:t>  </a:t>
            </a:r>
          </a:p>
        </p:txBody>
      </p:sp>
      <p:sp>
        <p:nvSpPr>
          <p:cNvPr id="28" name="TextBox 27">
            <a:extLst>
              <a:ext uri="{FF2B5EF4-FFF2-40B4-BE49-F238E27FC236}">
                <a16:creationId xmlns:a16="http://schemas.microsoft.com/office/drawing/2014/main" id="{279D7D60-752B-7E3C-3E24-0CB3019B6184}"/>
              </a:ext>
            </a:extLst>
          </p:cNvPr>
          <p:cNvSpPr txBox="1"/>
          <p:nvPr/>
        </p:nvSpPr>
        <p:spPr bwMode="gray">
          <a:xfrm>
            <a:off x="1152234" y="1962291"/>
            <a:ext cx="99386" cy="215444"/>
          </a:xfrm>
          <a:prstGeom prst="rect">
            <a:avLst/>
          </a:prstGeom>
          <a:noFill/>
        </p:spPr>
        <p:txBody>
          <a:bodyPr vert="horz" wrap="none" lIns="0" tIns="0" rIns="0" bIns="0" rtlCol="0">
            <a:spAutoFit/>
          </a:bodyPr>
          <a:lstStyle/>
          <a:p>
            <a:pPr algn="l">
              <a:spcBef>
                <a:spcPts val="600"/>
              </a:spcBef>
            </a:pPr>
            <a:r>
              <a:rPr lang="en-US" sz="1400" dirty="0"/>
              <a:t>  </a:t>
            </a:r>
          </a:p>
        </p:txBody>
      </p:sp>
      <p:cxnSp>
        <p:nvCxnSpPr>
          <p:cNvPr id="30" name="Elbow Connector 29">
            <a:extLst>
              <a:ext uri="{FF2B5EF4-FFF2-40B4-BE49-F238E27FC236}">
                <a16:creationId xmlns:a16="http://schemas.microsoft.com/office/drawing/2014/main" id="{346505C8-70E6-563A-6FE7-ED0D0B7CD377}"/>
              </a:ext>
            </a:extLst>
          </p:cNvPr>
          <p:cNvCxnSpPr>
            <a:cxnSpLocks/>
            <a:stCxn id="11" idx="1"/>
            <a:endCxn id="27" idx="1"/>
          </p:cNvCxnSpPr>
          <p:nvPr/>
        </p:nvCxnSpPr>
        <p:spPr bwMode="gray">
          <a:xfrm rot="10800000">
            <a:off x="1152234" y="2379755"/>
            <a:ext cx="1666050" cy="2575712"/>
          </a:xfrm>
          <a:prstGeom prst="bentConnector3">
            <a:avLst>
              <a:gd name="adj1" fmla="val 141712"/>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57DDFDF-53E2-05F2-A76E-FFC7CE837D88}"/>
              </a:ext>
            </a:extLst>
          </p:cNvPr>
          <p:cNvCxnSpPr>
            <a:cxnSpLocks/>
            <a:stCxn id="11" idx="1"/>
            <a:endCxn id="28" idx="1"/>
          </p:cNvCxnSpPr>
          <p:nvPr/>
        </p:nvCxnSpPr>
        <p:spPr bwMode="gray">
          <a:xfrm rot="10800000">
            <a:off x="1152234" y="2070013"/>
            <a:ext cx="1666050" cy="2885454"/>
          </a:xfrm>
          <a:prstGeom prst="bentConnector3">
            <a:avLst>
              <a:gd name="adj1" fmla="val 141712"/>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142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CF16-FAA4-1B73-D977-47938E946BEE}"/>
              </a:ext>
            </a:extLst>
          </p:cNvPr>
          <p:cNvSpPr>
            <a:spLocks noGrp="1"/>
          </p:cNvSpPr>
          <p:nvPr>
            <p:ph type="title"/>
          </p:nvPr>
        </p:nvSpPr>
        <p:spPr/>
        <p:txBody>
          <a:bodyPr/>
          <a:lstStyle/>
          <a:p>
            <a:r>
              <a:rPr lang="en-US" dirty="0"/>
              <a:t>Project Goals</a:t>
            </a:r>
          </a:p>
        </p:txBody>
      </p:sp>
      <p:sp>
        <p:nvSpPr>
          <p:cNvPr id="3" name="Content Placeholder 2">
            <a:extLst>
              <a:ext uri="{FF2B5EF4-FFF2-40B4-BE49-F238E27FC236}">
                <a16:creationId xmlns:a16="http://schemas.microsoft.com/office/drawing/2014/main" id="{E649549C-8076-74D5-E957-986B83EEEF32}"/>
              </a:ext>
            </a:extLst>
          </p:cNvPr>
          <p:cNvSpPr>
            <a:spLocks noGrp="1"/>
          </p:cNvSpPr>
          <p:nvPr>
            <p:ph idx="1"/>
          </p:nvPr>
        </p:nvSpPr>
        <p:spPr>
          <a:xfrm>
            <a:off x="1524000" y="1557210"/>
            <a:ext cx="9144000" cy="3918679"/>
          </a:xfrm>
        </p:spPr>
        <p:txBody>
          <a:bodyPr>
            <a:normAutofit/>
          </a:bodyPr>
          <a:lstStyle/>
          <a:p>
            <a:pPr marL="457200" indent="-457200">
              <a:buFont typeface="+mj-lt"/>
              <a:buAutoNum type="arabicPeriod"/>
            </a:pPr>
            <a:r>
              <a:rPr lang="en-US" sz="2400" dirty="0"/>
              <a:t>Combine (</a:t>
            </a:r>
            <a:r>
              <a:rPr lang="en-US" sz="2400" dirty="0">
                <a:latin typeface="Consolas" panose="020B0609020204030204" pitchFamily="49" charset="0"/>
                <a:ea typeface="Menlo" panose="020B0609030804020204" pitchFamily="49" charset="0"/>
                <a:cs typeface="Menlo" panose="020B0609030804020204" pitchFamily="49" charset="0"/>
              </a:rPr>
              <a:t>select-supplier</a:t>
            </a:r>
            <a:r>
              <a:rPr lang="en-US" sz="2400" dirty="0"/>
              <a:t>) preferences to filter and pre-sort suppliers before sorting them with (</a:t>
            </a:r>
            <a:r>
              <a:rPr lang="en-US" sz="2400" dirty="0">
                <a:latin typeface="Consolas" panose="020B0609020204030204" pitchFamily="49" charset="0"/>
                <a:ea typeface="Menlo" panose="020B0609030804020204" pitchFamily="49" charset="0"/>
                <a:cs typeface="Menlo" panose="020B0609030804020204" pitchFamily="49" charset="0"/>
              </a:rPr>
              <a:t>evaluate-weight</a:t>
            </a:r>
            <a:r>
              <a:rPr lang="en-US" sz="2400" dirty="0"/>
              <a:t>):</a:t>
            </a:r>
          </a:p>
          <a:p>
            <a:pPr marL="571500" lvl="1" indent="-342900"/>
            <a:r>
              <a:rPr lang="en-US" sz="2400" dirty="0"/>
              <a:t>Reject any suppliers that have a </a:t>
            </a:r>
            <a:r>
              <a:rPr lang="en-US" sz="2400" dirty="0">
                <a:latin typeface="Consolas" panose="020B0609020204030204" pitchFamily="49" charset="0"/>
                <a:ea typeface="Menlo" panose="020B0609030804020204" pitchFamily="49" charset="0"/>
                <a:cs typeface="Menlo" panose="020B0609030804020204" pitchFamily="49" charset="0"/>
              </a:rPr>
              <a:t>total-sats</a:t>
            </a:r>
            <a:r>
              <a:rPr lang="en-US" sz="2400" dirty="0"/>
              <a:t> value of 0.</a:t>
            </a:r>
          </a:p>
          <a:p>
            <a:pPr marL="571500" lvl="1" indent="-342900"/>
            <a:r>
              <a:rPr lang="en-US" sz="2400" dirty="0"/>
              <a:t>Prefer suppliers with a higher </a:t>
            </a:r>
            <a:r>
              <a:rPr lang="en-US" sz="2400" dirty="0">
                <a:latin typeface="Consolas" panose="020B0609020204030204" pitchFamily="49" charset="0"/>
                <a:ea typeface="Menlo" panose="020B0609030804020204" pitchFamily="49" charset="0"/>
                <a:cs typeface="Menlo" panose="020B0609030804020204" pitchFamily="49" charset="0"/>
              </a:rPr>
              <a:t>total-sats</a:t>
            </a:r>
            <a:r>
              <a:rPr lang="en-US" sz="2400" dirty="0"/>
              <a:t> value.</a:t>
            </a:r>
          </a:p>
          <a:p>
            <a:pPr marL="571500" lvl="1" indent="-342900"/>
            <a:r>
              <a:rPr lang="en-US" sz="2400" dirty="0"/>
              <a:t>Limit the output list size based on an input setting.</a:t>
            </a:r>
          </a:p>
          <a:p>
            <a:pPr marL="457200" indent="-457200">
              <a:buFont typeface="+mj-lt"/>
              <a:buAutoNum type="arabicPeriod"/>
            </a:pPr>
            <a:r>
              <a:rPr lang="en-US" sz="2400" dirty="0"/>
              <a:t>Be able to process new input after giving output </a:t>
            </a:r>
          </a:p>
          <a:p>
            <a:pPr marL="685800" lvl="1" indent="-457200"/>
            <a:r>
              <a:rPr lang="en-US" sz="2400" dirty="0"/>
              <a:t>Without killing and respawning the agent</a:t>
            </a:r>
          </a:p>
          <a:p>
            <a:endParaRPr lang="en-US" sz="2400" dirty="0"/>
          </a:p>
        </p:txBody>
      </p:sp>
    </p:spTree>
    <p:extLst>
      <p:ext uri="{BB962C8B-B14F-4D97-AF65-F5344CB8AC3E}">
        <p14:creationId xmlns:p14="http://schemas.microsoft.com/office/powerpoint/2010/main" val="415979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06DC-0436-BB1F-FE0F-3DB51550D00B}"/>
              </a:ext>
            </a:extLst>
          </p:cNvPr>
          <p:cNvSpPr>
            <a:spLocks noGrp="1"/>
          </p:cNvSpPr>
          <p:nvPr>
            <p:ph type="title"/>
          </p:nvPr>
        </p:nvSpPr>
        <p:spPr/>
        <p:txBody>
          <a:bodyPr/>
          <a:lstStyle/>
          <a:p>
            <a:r>
              <a:rPr lang="en-US" dirty="0"/>
              <a:t>Deployable File Names</a:t>
            </a:r>
          </a:p>
        </p:txBody>
      </p:sp>
      <p:sp>
        <p:nvSpPr>
          <p:cNvPr id="3" name="Content Placeholder 2">
            <a:extLst>
              <a:ext uri="{FF2B5EF4-FFF2-40B4-BE49-F238E27FC236}">
                <a16:creationId xmlns:a16="http://schemas.microsoft.com/office/drawing/2014/main" id="{D53E86AC-AAB0-6D70-4E0C-FF88A266A270}"/>
              </a:ext>
            </a:extLst>
          </p:cNvPr>
          <p:cNvSpPr>
            <a:spLocks noGrp="1"/>
          </p:cNvSpPr>
          <p:nvPr>
            <p:ph idx="1"/>
          </p:nvPr>
        </p:nvSpPr>
        <p:spPr/>
        <p:txBody>
          <a:bodyPr>
            <a:normAutofit/>
          </a:bodyPr>
          <a:lstStyle/>
          <a:p>
            <a:r>
              <a:rPr lang="en-US" dirty="0"/>
              <a:t>In the past, we’ve named files that we’ve imported from previous projects with the prefix:</a:t>
            </a:r>
          </a:p>
          <a:p>
            <a:pPr marL="285750" indent="-285750">
              <a:buFont typeface="Arial" panose="020B0604020202020204" pitchFamily="34" charset="0"/>
              <a:buChar char="•"/>
            </a:pPr>
            <a:r>
              <a:rPr lang="en-US" dirty="0"/>
              <a:t>“</a:t>
            </a:r>
            <a:r>
              <a:rPr lang="en-US" dirty="0" err="1">
                <a:latin typeface="Consolas" panose="020B0609020204030204" pitchFamily="49" charset="0"/>
                <a:ea typeface="Menlo" panose="020B0609030804020204" pitchFamily="49" charset="0"/>
                <a:cs typeface="Menlo" panose="020B0609030804020204" pitchFamily="49" charset="0"/>
              </a:rPr>
              <a:t>existing_code_X</a:t>
            </a:r>
            <a:r>
              <a:rPr lang="en-US" dirty="0">
                <a:latin typeface="Consolas" panose="020B0609020204030204" pitchFamily="49" charset="0"/>
                <a:ea typeface="Menlo" panose="020B0609030804020204" pitchFamily="49" charset="0"/>
                <a:cs typeface="Menlo" panose="020B0609030804020204" pitchFamily="49" charset="0"/>
              </a:rPr>
              <a:t>_...</a:t>
            </a:r>
            <a:r>
              <a:rPr lang="en-US" dirty="0"/>
              <a:t>”</a:t>
            </a:r>
          </a:p>
          <a:p>
            <a:r>
              <a:rPr lang="en-US" dirty="0"/>
              <a:t>And files that we edited in that lesson were named:</a:t>
            </a:r>
          </a:p>
          <a:p>
            <a:pPr marL="285750" indent="-285750">
              <a:buFont typeface="Arial" panose="020B0604020202020204" pitchFamily="34" charset="0"/>
              <a:buChar char="•"/>
            </a:pPr>
            <a:r>
              <a:rPr lang="en-US" dirty="0"/>
              <a:t>“</a:t>
            </a:r>
            <a:r>
              <a:rPr lang="en-US" dirty="0" err="1">
                <a:latin typeface="Consolas" panose="020B0609020204030204" pitchFamily="49" charset="0"/>
                <a:ea typeface="Menlo" panose="020B0609030804020204" pitchFamily="49" charset="0"/>
                <a:cs typeface="Menlo" panose="020B0609030804020204" pitchFamily="49" charset="0"/>
              </a:rPr>
              <a:t>agent_starter</a:t>
            </a:r>
            <a:r>
              <a:rPr lang="en-US" dirty="0">
                <a:latin typeface="Consolas" panose="020B0609020204030204" pitchFamily="49" charset="0"/>
                <a:ea typeface="Menlo" panose="020B0609030804020204" pitchFamily="49" charset="0"/>
                <a:cs typeface="Menlo" panose="020B0609030804020204" pitchFamily="49" charset="0"/>
              </a:rPr>
              <a:t>_...</a:t>
            </a:r>
            <a:r>
              <a:rPr lang="en-US" dirty="0"/>
              <a:t>”</a:t>
            </a:r>
          </a:p>
          <a:p>
            <a:pPr marL="285750" indent="-285750">
              <a:buFont typeface="Arial" panose="020B0604020202020204" pitchFamily="34" charset="0"/>
              <a:buChar char="•"/>
            </a:pPr>
            <a:r>
              <a:rPr lang="en-US" dirty="0"/>
              <a:t>“</a:t>
            </a:r>
            <a:r>
              <a:rPr lang="en-US" dirty="0" err="1">
                <a:latin typeface="Consolas" panose="020B0609020204030204" pitchFamily="49" charset="0"/>
                <a:ea typeface="Menlo" panose="020B0609030804020204" pitchFamily="49" charset="0"/>
                <a:cs typeface="Menlo" panose="020B0609030804020204" pitchFamily="49" charset="0"/>
              </a:rPr>
              <a:t>instructor_solution</a:t>
            </a:r>
            <a:r>
              <a:rPr lang="en-US" dirty="0">
                <a:latin typeface="Consolas" panose="020B0609020204030204" pitchFamily="49" charset="0"/>
                <a:ea typeface="Menlo" panose="020B0609030804020204" pitchFamily="49" charset="0"/>
                <a:cs typeface="Menlo" panose="020B0609030804020204" pitchFamily="49" charset="0"/>
              </a:rPr>
              <a:t>_...</a:t>
            </a:r>
            <a:r>
              <a:rPr lang="en-US" dirty="0"/>
              <a:t>”</a:t>
            </a:r>
          </a:p>
          <a:p>
            <a:r>
              <a:rPr lang="en-US" dirty="0"/>
              <a:t>Obviously, this naming scheme is not what you want to see in a real-world agent.</a:t>
            </a:r>
          </a:p>
          <a:p>
            <a:endParaRPr lang="en-US" dirty="0"/>
          </a:p>
          <a:p>
            <a:r>
              <a:rPr lang="en-US" dirty="0"/>
              <a:t>In this lesson, we wrap up our agent code, so we use a more deployable naming scheme:</a:t>
            </a:r>
          </a:p>
          <a:p>
            <a:pPr marL="285750" indent="-285750">
              <a:buFont typeface="Arial" panose="020B0604020202020204" pitchFamily="34" charset="0"/>
              <a:buChar char="•"/>
            </a:pPr>
            <a:r>
              <a:rPr lang="en-US" dirty="0"/>
              <a:t>All your “</a:t>
            </a:r>
            <a:r>
              <a:rPr lang="en-US" dirty="0" err="1">
                <a:latin typeface="Consolas" panose="020B0609020204030204" pitchFamily="49" charset="0"/>
                <a:ea typeface="Menlo" panose="020B0609030804020204" pitchFamily="49" charset="0"/>
                <a:cs typeface="Menlo" panose="020B0609030804020204" pitchFamily="49" charset="0"/>
              </a:rPr>
              <a:t>agent_starter</a:t>
            </a:r>
            <a:r>
              <a:rPr lang="en-US" dirty="0">
                <a:latin typeface="Consolas" panose="020B0609020204030204" pitchFamily="49" charset="0"/>
                <a:ea typeface="Menlo" panose="020B0609030804020204" pitchFamily="49" charset="0"/>
                <a:cs typeface="Menlo" panose="020B0609030804020204" pitchFamily="49" charset="0"/>
              </a:rPr>
              <a:t>_...</a:t>
            </a:r>
            <a:r>
              <a:rPr lang="en-US" dirty="0"/>
              <a:t>” files are simply named for their state.</a:t>
            </a:r>
          </a:p>
          <a:p>
            <a:pPr marL="285750" indent="-285750">
              <a:buFont typeface="Arial" panose="020B0604020202020204" pitchFamily="34" charset="0"/>
              <a:buChar char="•"/>
            </a:pPr>
            <a:r>
              <a:rPr lang="en-US" dirty="0"/>
              <a:t>(Not to worry: There are still “</a:t>
            </a:r>
            <a:r>
              <a:rPr lang="en-US" dirty="0" err="1">
                <a:latin typeface="Consolas" panose="020B0609020204030204" pitchFamily="49" charset="0"/>
                <a:ea typeface="Menlo" panose="020B0609030804020204" pitchFamily="49" charset="0"/>
                <a:cs typeface="Menlo" panose="020B0609030804020204" pitchFamily="49" charset="0"/>
              </a:rPr>
              <a:t>instructor_solution</a:t>
            </a:r>
            <a:r>
              <a:rPr lang="en-US" dirty="0">
                <a:latin typeface="Consolas" panose="020B0609020204030204" pitchFamily="49" charset="0"/>
                <a:ea typeface="Menlo" panose="020B0609030804020204" pitchFamily="49" charset="0"/>
                <a:cs typeface="Menlo" panose="020B0609030804020204" pitchFamily="49" charset="0"/>
              </a:rPr>
              <a:t>_...</a:t>
            </a:r>
            <a:r>
              <a:rPr lang="en-US" dirty="0"/>
              <a:t>” files too for reference.)</a:t>
            </a:r>
          </a:p>
          <a:p>
            <a:r>
              <a:rPr lang="en-US" dirty="0"/>
              <a:t>By the end of this lesson, all your agent files will look production-ready!</a:t>
            </a:r>
          </a:p>
        </p:txBody>
      </p:sp>
    </p:spTree>
    <p:extLst>
      <p:ext uri="{BB962C8B-B14F-4D97-AF65-F5344CB8AC3E}">
        <p14:creationId xmlns:p14="http://schemas.microsoft.com/office/powerpoint/2010/main" val="2071029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09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a:bodyPr>
          <a:lstStyle/>
          <a:p>
            <a:r>
              <a:rPr lang="en-US" sz="2800" dirty="0"/>
              <a:t>This lesson explains the following new concepts:</a:t>
            </a:r>
          </a:p>
          <a:p>
            <a:pPr marL="457200" indent="-457200">
              <a:buFont typeface="Arial" panose="020B0604020202020204" pitchFamily="34" charset="0"/>
              <a:buChar char="•"/>
            </a:pPr>
            <a:r>
              <a:rPr lang="en-US" sz="2800" b="0" dirty="0">
                <a:effectLst/>
              </a:rPr>
              <a:t>Using the "reject” (</a:t>
            </a:r>
            <a:r>
              <a:rPr lang="en-US" sz="2800" b="0" dirty="0">
                <a:effectLst/>
                <a:latin typeface="Consolas" panose="020B0609020204030204" pitchFamily="49" charset="0"/>
                <a:ea typeface="Menlo" panose="020B0609030804020204" pitchFamily="49" charset="0"/>
                <a:cs typeface="Menlo" panose="020B0609030804020204" pitchFamily="49" charset="0"/>
              </a:rPr>
              <a:t>-</a:t>
            </a:r>
            <a:r>
              <a:rPr lang="en-US" sz="2800" b="0" dirty="0">
                <a:effectLst/>
              </a:rPr>
              <a:t>) </a:t>
            </a:r>
            <a:r>
              <a:rPr lang="en-US" sz="2800" dirty="0"/>
              <a:t>preference</a:t>
            </a:r>
          </a:p>
          <a:p>
            <a:pPr marL="457200" indent="-457200">
              <a:buFont typeface="Arial" panose="020B0604020202020204" pitchFamily="34" charset="0"/>
              <a:buChar char="•"/>
            </a:pPr>
            <a:r>
              <a:rPr lang="en-US" sz="2800" dirty="0"/>
              <a:t>Using the “</a:t>
            </a:r>
            <a:r>
              <a:rPr lang="en-US" sz="2800" dirty="0">
                <a:latin typeface="Consolas" panose="020B0609020204030204" pitchFamily="49" charset="0"/>
                <a:ea typeface="Menlo" panose="020B0609030804020204" pitchFamily="49" charset="0"/>
                <a:cs typeface="Menlo" panose="020B0609030804020204" pitchFamily="49" charset="0"/>
              </a:rPr>
              <a:t>soar </a:t>
            </a:r>
            <a:r>
              <a:rPr lang="en-US" sz="2800" dirty="0" err="1">
                <a:latin typeface="Consolas" panose="020B0609020204030204" pitchFamily="49" charset="0"/>
                <a:ea typeface="Menlo" panose="020B0609030804020204" pitchFamily="49" charset="0"/>
                <a:cs typeface="Menlo" panose="020B0609030804020204" pitchFamily="49" charset="0"/>
              </a:rPr>
              <a:t>init</a:t>
            </a:r>
            <a:r>
              <a:rPr lang="en-US" sz="2800" dirty="0"/>
              <a:t>” command</a:t>
            </a:r>
          </a:p>
          <a:p>
            <a:pPr marL="457200" indent="-457200">
              <a:buFont typeface="Arial" panose="020B0604020202020204" pitchFamily="34" charset="0"/>
              <a:buChar char="•"/>
            </a:pPr>
            <a:endParaRPr lang="en-US" sz="2800" dirty="0"/>
          </a:p>
          <a:p>
            <a:r>
              <a:rPr lang="en-US" sz="2800" dirty="0"/>
              <a:t>And we finish our agent code!</a:t>
            </a:r>
          </a:p>
        </p:txBody>
      </p:sp>
    </p:spTree>
    <p:extLst>
      <p:ext uri="{BB962C8B-B14F-4D97-AF65-F5344CB8AC3E}">
        <p14:creationId xmlns:p14="http://schemas.microsoft.com/office/powerpoint/2010/main" val="81193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915F-CF4A-1DE4-86F4-8DFA1CA29D1B}"/>
              </a:ext>
            </a:extLst>
          </p:cNvPr>
          <p:cNvSpPr>
            <a:spLocks noGrp="1"/>
          </p:cNvSpPr>
          <p:nvPr>
            <p:ph type="title"/>
          </p:nvPr>
        </p:nvSpPr>
        <p:spPr/>
        <p:txBody>
          <a:bodyPr/>
          <a:lstStyle/>
          <a:p>
            <a:r>
              <a:rPr lang="en-US" dirty="0"/>
              <a:t>STEP 1: Pre-Sort by </a:t>
            </a:r>
            <a:br>
              <a:rPr lang="en-US" dirty="0"/>
            </a:br>
            <a:r>
              <a:rPr lang="en-US" dirty="0">
                <a:latin typeface="Consolas" panose="020B0609020204030204" pitchFamily="49" charset="0"/>
                <a:ea typeface="Menlo" panose="020B0609030804020204" pitchFamily="49" charset="0"/>
                <a:cs typeface="Menlo" panose="020B0609030804020204" pitchFamily="49" charset="0"/>
              </a:rPr>
              <a:t>total-sats</a:t>
            </a:r>
          </a:p>
        </p:txBody>
      </p:sp>
      <p:sp>
        <p:nvSpPr>
          <p:cNvPr id="3" name="Text Placeholder 2">
            <a:extLst>
              <a:ext uri="{FF2B5EF4-FFF2-40B4-BE49-F238E27FC236}">
                <a16:creationId xmlns:a16="http://schemas.microsoft.com/office/drawing/2014/main" id="{3F5E8C4F-E566-5AD6-BB4E-9BD39B2098C0}"/>
              </a:ext>
            </a:extLst>
          </p:cNvPr>
          <p:cNvSpPr>
            <a:spLocks noGrp="1"/>
          </p:cNvSpPr>
          <p:nvPr>
            <p:ph type="body" idx="1"/>
          </p:nvPr>
        </p:nvSpPr>
        <p:spPr/>
        <p:txBody>
          <a:bodyPr/>
          <a:lstStyle/>
          <a:p>
            <a:r>
              <a:rPr lang="en-US" dirty="0"/>
              <a:t>To Meet Client Constraints</a:t>
            </a:r>
          </a:p>
        </p:txBody>
      </p:sp>
    </p:spTree>
    <p:extLst>
      <p:ext uri="{BB962C8B-B14F-4D97-AF65-F5344CB8AC3E}">
        <p14:creationId xmlns:p14="http://schemas.microsoft.com/office/powerpoint/2010/main" val="60150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B73C-52AA-AA92-B422-BCCB249B310D}"/>
              </a:ext>
            </a:extLst>
          </p:cNvPr>
          <p:cNvSpPr>
            <a:spLocks noGrp="1"/>
          </p:cNvSpPr>
          <p:nvPr>
            <p:ph type="title"/>
          </p:nvPr>
        </p:nvSpPr>
        <p:spPr/>
        <p:txBody>
          <a:bodyPr/>
          <a:lstStyle/>
          <a:p>
            <a:r>
              <a:rPr lang="en-US" dirty="0"/>
              <a:t>What Does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Mean?</a:t>
            </a:r>
          </a:p>
        </p:txBody>
      </p:sp>
      <p:sp>
        <p:nvSpPr>
          <p:cNvPr id="3" name="Content Placeholder 2">
            <a:extLst>
              <a:ext uri="{FF2B5EF4-FFF2-40B4-BE49-F238E27FC236}">
                <a16:creationId xmlns:a16="http://schemas.microsoft.com/office/drawing/2014/main" id="{C98C432C-5CAA-A877-86F5-005A21A7F864}"/>
              </a:ext>
            </a:extLst>
          </p:cNvPr>
          <p:cNvSpPr>
            <a:spLocks noGrp="1"/>
          </p:cNvSpPr>
          <p:nvPr>
            <p:ph idx="1"/>
          </p:nvPr>
        </p:nvSpPr>
        <p:spPr>
          <a:xfrm>
            <a:off x="896112" y="1557210"/>
            <a:ext cx="7973568" cy="3930085"/>
          </a:xfrm>
        </p:spPr>
        <p:txBody>
          <a:bodyPr>
            <a:normAutofit lnSpcReduction="10000"/>
          </a:bodyPr>
          <a:lstStyle/>
          <a:p>
            <a:r>
              <a:rPr lang="en-US" dirty="0"/>
              <a:t>Each input supplier has the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augmentation</a:t>
            </a:r>
          </a:p>
          <a:p>
            <a:pPr marL="285750" indent="-285750">
              <a:buFont typeface="Arial" panose="020B0604020202020204" pitchFamily="34" charset="0"/>
              <a:buChar char="•"/>
            </a:pPr>
            <a:r>
              <a:rPr lang="en-US" dirty="0"/>
              <a:t>This metric is independent from other augmentations.</a:t>
            </a:r>
          </a:p>
          <a:p>
            <a:r>
              <a:rPr lang="en-US" dirty="0"/>
              <a:t>It represents the count of data elements that the client needs that can be supplied by this supplier.</a:t>
            </a:r>
          </a:p>
          <a:p>
            <a:endParaRPr lang="en-US" dirty="0"/>
          </a:p>
          <a:p>
            <a:r>
              <a:rPr lang="en-US" dirty="0"/>
              <a:t>Example: The client needs to choose a set of suppliers from which to purchase the following two pieces of data:</a:t>
            </a:r>
          </a:p>
          <a:p>
            <a:pPr marL="342900" indent="-342900">
              <a:buFont typeface="+mj-lt"/>
              <a:buAutoNum type="arabicPeriod"/>
            </a:pPr>
            <a:r>
              <a:rPr lang="en-US" dirty="0"/>
              <a:t>The member’s colorectal screening status</a:t>
            </a:r>
          </a:p>
          <a:p>
            <a:pPr marL="342900" indent="-342900">
              <a:buFont typeface="+mj-lt"/>
              <a:buAutoNum type="arabicPeriod"/>
            </a:pPr>
            <a:r>
              <a:rPr lang="en-US" dirty="0"/>
              <a:t>The member’s BMI</a:t>
            </a:r>
          </a:p>
          <a:p>
            <a:r>
              <a:rPr lang="en-US" dirty="0"/>
              <a:t>If a supplier cannot provide either of these, its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is 0.</a:t>
            </a:r>
          </a:p>
          <a:p>
            <a:r>
              <a:rPr lang="en-US" dirty="0"/>
              <a:t>If a supplier has one of these but not the other,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is 1.</a:t>
            </a:r>
          </a:p>
          <a:p>
            <a:r>
              <a:rPr lang="en-US" dirty="0"/>
              <a:t>And so on.</a:t>
            </a:r>
          </a:p>
        </p:txBody>
      </p:sp>
      <p:sp>
        <p:nvSpPr>
          <p:cNvPr id="4" name="TextBox 3">
            <a:extLst>
              <a:ext uri="{FF2B5EF4-FFF2-40B4-BE49-F238E27FC236}">
                <a16:creationId xmlns:a16="http://schemas.microsoft.com/office/drawing/2014/main" id="{117CA8FC-6CBE-2B22-7836-18C723BEBC3D}"/>
              </a:ext>
            </a:extLst>
          </p:cNvPr>
          <p:cNvSpPr txBox="1"/>
          <p:nvPr/>
        </p:nvSpPr>
        <p:spPr bwMode="gray">
          <a:xfrm>
            <a:off x="8978302" y="299728"/>
            <a:ext cx="3085873" cy="5955476"/>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wrap="square" lIns="91440" tIns="91440" rIns="0" bIns="91440" rtlCol="0">
            <a:spAutoFit/>
          </a:bodyPr>
          <a:lstStyle/>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S1 ^</a:t>
            </a:r>
            <a:r>
              <a:rPr lang="en-US" sz="1400" dirty="0" err="1">
                <a:latin typeface="Consolas" panose="020B0609020204030204" pitchFamily="49" charset="0"/>
                <a:ea typeface="Menlo" panose="020B0609030804020204" pitchFamily="49" charset="0"/>
                <a:cs typeface="Menlo" panose="020B0609030804020204" pitchFamily="49" charset="0"/>
              </a:rPr>
              <a:t>io.input</a:t>
            </a:r>
            <a:r>
              <a:rPr lang="en-US" sz="1400" dirty="0">
                <a:latin typeface="Consolas" panose="020B0609020204030204" pitchFamily="49" charset="0"/>
                <a:ea typeface="Menlo" panose="020B0609030804020204" pitchFamily="49" charset="0"/>
                <a:cs typeface="Menlo" panose="020B0609030804020204" pitchFamily="49" charset="0"/>
              </a:rPr>
              <a:t>-link I2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^priorities P1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11.01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11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10</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8</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7</a:t>
            </a:r>
          </a:p>
          <a:p>
            <a:pPr>
              <a:spcBef>
                <a:spcPts val="600"/>
              </a:spcBef>
            </a:pPr>
            <a:endParaRPr lang="en-US" sz="1400" dirty="0">
              <a:latin typeface="Consolas" panose="020B0609020204030204" pitchFamily="49" charset="0"/>
              <a:ea typeface="Menlo" panose="020B0609030804020204" pitchFamily="49" charset="0"/>
              <a:cs typeface="Menlo" panose="020B0609030804020204" pitchFamily="49" charset="0"/>
            </a:endParaRP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^candidate-supplier C1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^name |supplier01|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^total-score 12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r>
              <a:rPr lang="en-US" sz="1400" b="1" dirty="0">
                <a:latin typeface="Consolas" panose="020B0609020204030204" pitchFamily="49" charset="0"/>
                <a:ea typeface="Menlo" panose="020B0609030804020204" pitchFamily="49" charset="0"/>
                <a:cs typeface="Menlo" panose="020B0609030804020204" pitchFamily="49" charset="0"/>
              </a:rPr>
              <a:t>^total-sats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^total-cost 35.0          </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^sustainability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^availability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^quality 1</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^packaging 3</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^speed 2</a:t>
            </a:r>
          </a:p>
          <a:p>
            <a:pPr>
              <a:spcBef>
                <a:spcPts val="600"/>
              </a:spcBef>
            </a:pPr>
            <a:r>
              <a:rPr lang="en-US" sz="1400" dirty="0">
                <a:latin typeface="Consolas" panose="020B0609020204030204" pitchFamily="49" charset="0"/>
                <a:ea typeface="Menlo" panose="020B0609030804020204" pitchFamily="49" charset="0"/>
                <a:cs typeface="Menlo" panose="020B0609030804020204" pitchFamily="49" charset="0"/>
              </a:rPr>
              <a:t>     ...</a:t>
            </a:r>
          </a:p>
        </p:txBody>
      </p:sp>
      <p:sp>
        <p:nvSpPr>
          <p:cNvPr id="5" name="Rectangle 4">
            <a:extLst>
              <a:ext uri="{FF2B5EF4-FFF2-40B4-BE49-F238E27FC236}">
                <a16:creationId xmlns:a16="http://schemas.microsoft.com/office/drawing/2014/main" id="{B05D607A-4C78-4118-DDD1-B424FC64376B}"/>
              </a:ext>
            </a:extLst>
          </p:cNvPr>
          <p:cNvSpPr/>
          <p:nvPr/>
        </p:nvSpPr>
        <p:spPr bwMode="gray">
          <a:xfrm>
            <a:off x="9729216" y="3839347"/>
            <a:ext cx="1856232" cy="304699"/>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350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3E62-15CE-CFD0-71E0-F6FEF1E62EF1}"/>
              </a:ext>
            </a:extLst>
          </p:cNvPr>
          <p:cNvSpPr>
            <a:spLocks noGrp="1"/>
          </p:cNvSpPr>
          <p:nvPr>
            <p:ph type="title"/>
          </p:nvPr>
        </p:nvSpPr>
        <p:spPr/>
        <p:txBody>
          <a:bodyPr/>
          <a:lstStyle/>
          <a:p>
            <a:r>
              <a:rPr lang="en-US" dirty="0"/>
              <a:t>Pre-Sort: Combining Preferences</a:t>
            </a:r>
          </a:p>
        </p:txBody>
      </p:sp>
      <p:sp>
        <p:nvSpPr>
          <p:cNvPr id="3" name="Content Placeholder 2">
            <a:extLst>
              <a:ext uri="{FF2B5EF4-FFF2-40B4-BE49-F238E27FC236}">
                <a16:creationId xmlns:a16="http://schemas.microsoft.com/office/drawing/2014/main" id="{8E315AB6-EEFB-8B22-7365-B022902BEEF5}"/>
              </a:ext>
            </a:extLst>
          </p:cNvPr>
          <p:cNvSpPr>
            <a:spLocks noGrp="1"/>
          </p:cNvSpPr>
          <p:nvPr>
            <p:ph idx="1"/>
          </p:nvPr>
        </p:nvSpPr>
        <p:spPr/>
        <p:txBody>
          <a:bodyPr/>
          <a:lstStyle/>
          <a:p>
            <a:r>
              <a:rPr lang="en-US" dirty="0"/>
              <a:t>We want to use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to pre-sort the suppliers:</a:t>
            </a:r>
          </a:p>
          <a:p>
            <a:pPr marL="285750" indent="-285750">
              <a:buFont typeface="Arial" panose="020B0604020202020204" pitchFamily="34" charset="0"/>
              <a:buChar char="•"/>
            </a:pPr>
            <a:r>
              <a:rPr lang="en-US" dirty="0"/>
              <a:t>Prefer suppliers that provide more required data over others.</a:t>
            </a:r>
          </a:p>
          <a:p>
            <a:r>
              <a:rPr lang="en-US" dirty="0"/>
              <a:t>If any ties remain after sorting by </a:t>
            </a:r>
            <a:r>
              <a:rPr lang="en-US" dirty="0">
                <a:latin typeface="Consolas" panose="020B0609020204030204" pitchFamily="49" charset="0"/>
                <a:ea typeface="Menlo" panose="020B0609030804020204" pitchFamily="49" charset="0"/>
                <a:cs typeface="Menlo" panose="020B0609030804020204" pitchFamily="49" charset="0"/>
              </a:rPr>
              <a:t>^total-sats</a:t>
            </a:r>
            <a:r>
              <a:rPr lang="en-US" dirty="0"/>
              <a:t>, then break the tie with our tie substate.</a:t>
            </a:r>
          </a:p>
          <a:p>
            <a:endParaRPr lang="en-US" dirty="0"/>
          </a:p>
          <a:p>
            <a:r>
              <a:rPr lang="en-US" dirty="0"/>
              <a:t>If desired, we could combine any number of preference rules on the </a:t>
            </a:r>
            <a:r>
              <a:rPr lang="en-US" dirty="0" err="1"/>
              <a:t>topstate</a:t>
            </a:r>
            <a:r>
              <a:rPr lang="en-US" dirty="0"/>
              <a:t> to create relative orderings among suppliers in parallel.</a:t>
            </a:r>
          </a:p>
          <a:p>
            <a:r>
              <a:rPr lang="en-US" dirty="0"/>
              <a:t>But we would need to be careful to avoid creating conflicting preferences</a:t>
            </a:r>
          </a:p>
          <a:p>
            <a:r>
              <a:rPr lang="en-US" dirty="0"/>
              <a:t>Example: </a:t>
            </a:r>
          </a:p>
          <a:p>
            <a:pPr marL="285750" indent="-285750">
              <a:buFont typeface="Arial" panose="020B0604020202020204" pitchFamily="34" charset="0"/>
              <a:buChar char="•"/>
            </a:pPr>
            <a:r>
              <a:rPr lang="en-US" dirty="0"/>
              <a:t>Prefer A &gt; B because </a:t>
            </a:r>
            <a:r>
              <a:rPr lang="en-US" dirty="0" err="1"/>
              <a:t>A.fizz</a:t>
            </a:r>
            <a:r>
              <a:rPr lang="en-US" dirty="0"/>
              <a:t> &gt; </a:t>
            </a:r>
            <a:r>
              <a:rPr lang="en-US" dirty="0" err="1"/>
              <a:t>B.fizz</a:t>
            </a:r>
            <a:endParaRPr lang="en-US" dirty="0"/>
          </a:p>
          <a:p>
            <a:pPr marL="285750" indent="-285750">
              <a:buFont typeface="Arial" panose="020B0604020202020204" pitchFamily="34" charset="0"/>
              <a:buChar char="•"/>
            </a:pPr>
            <a:r>
              <a:rPr lang="en-US" dirty="0"/>
              <a:t>Prefer B &gt; A because </a:t>
            </a:r>
            <a:r>
              <a:rPr lang="en-US" dirty="0" err="1"/>
              <a:t>B.buzz</a:t>
            </a:r>
            <a:r>
              <a:rPr lang="en-US" dirty="0"/>
              <a:t> &gt; </a:t>
            </a:r>
            <a:r>
              <a:rPr lang="en-US" dirty="0" err="1"/>
              <a:t>A.buzz</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63545088"/>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11675</TotalTime>
  <Words>2575</Words>
  <Application>Microsoft Office PowerPoint</Application>
  <PresentationFormat>Widescreen</PresentationFormat>
  <Paragraphs>309</Paragraphs>
  <Slides>29</Slides>
  <Notes>3</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29</vt:i4>
      </vt:variant>
    </vt:vector>
  </HeadingPairs>
  <TitlesOfParts>
    <vt:vector size="38" baseType="lpstr">
      <vt:lpstr>Arial</vt:lpstr>
      <vt:lpstr>Calibri</vt:lpstr>
      <vt:lpstr>Consolas</vt:lpstr>
      <vt:lpstr>Menlo</vt:lpstr>
      <vt:lpstr>Wingdings</vt:lpstr>
      <vt:lpstr>Optum2022</vt:lpstr>
      <vt:lpstr>Optum2023</vt:lpstr>
      <vt:lpstr>Optum Theme</vt:lpstr>
      <vt:lpstr>OrangeBlue Theme</vt:lpstr>
      <vt:lpstr>Project 09:  Combining Preferences</vt:lpstr>
      <vt:lpstr>Problem</vt:lpstr>
      <vt:lpstr>Lesson 07 Review: Sorting Steps</vt:lpstr>
      <vt:lpstr>Project Goals</vt:lpstr>
      <vt:lpstr>Deployable File Names</vt:lpstr>
      <vt:lpstr>Lesson 09 – Outline</vt:lpstr>
      <vt:lpstr>STEP 1: Pre-Sort by  total-sats</vt:lpstr>
      <vt:lpstr>What Does total-sats Mean?</vt:lpstr>
      <vt:lpstr>Pre-Sort: Combining Preferences</vt:lpstr>
      <vt:lpstr>STEP 1: Let’s Write Some Code!</vt:lpstr>
      <vt:lpstr>STEP 2: Using the  Reject Preference</vt:lpstr>
      <vt:lpstr>The Reject Preference</vt:lpstr>
      <vt:lpstr>STEP 2: Reject Suppliers With 0 total-sats</vt:lpstr>
      <vt:lpstr>STEP 3: Limit List Size</vt:lpstr>
      <vt:lpstr>Responding to List Length</vt:lpstr>
      <vt:lpstr>STEP 3: Reject (select-supplier) Once the Max is Met</vt:lpstr>
      <vt:lpstr>STEP 4: Break True Ties Randomly</vt:lpstr>
      <vt:lpstr>Lesson 07 Review: Sorting Steps</vt:lpstr>
      <vt:lpstr>Where To Code Final Sorting Step?</vt:lpstr>
      <vt:lpstr>Using Different Test Input</vt:lpstr>
      <vt:lpstr>STEP 4: Let’s Write Some Code!</vt:lpstr>
      <vt:lpstr>The soar init Command</vt:lpstr>
      <vt:lpstr>Multi-Job Agents</vt:lpstr>
      <vt:lpstr>Attempt: Remove Old Output Manually</vt:lpstr>
      <vt:lpstr>The soar init Command</vt:lpstr>
      <vt:lpstr>Extra Credit: Alternate Solution</vt:lpstr>
      <vt:lpstr>Wrapping Up</vt:lpstr>
      <vt:lpstr>Final Checks</vt:lpstr>
      <vt:lpstr>Congratulations!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421</cp:revision>
  <dcterms:created xsi:type="dcterms:W3CDTF">2023-04-25T15:41:13Z</dcterms:created>
  <dcterms:modified xsi:type="dcterms:W3CDTF">2024-07-17T22:09:25Z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